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65" r:id="rId5"/>
    <p:sldMasterId id="2147483772" r:id="rId6"/>
    <p:sldMasterId id="2147483774" r:id="rId7"/>
    <p:sldMasterId id="2147483791" r:id="rId8"/>
    <p:sldMasterId id="2147483803" r:id="rId9"/>
    <p:sldMasterId id="2147483815" r:id="rId10"/>
    <p:sldMasterId id="2147483836" r:id="rId11"/>
  </p:sldMasterIdLst>
  <p:notesMasterIdLst>
    <p:notesMasterId r:id="rId30"/>
  </p:notesMasterIdLst>
  <p:sldIdLst>
    <p:sldId id="257" r:id="rId12"/>
    <p:sldId id="601" r:id="rId13"/>
    <p:sldId id="610" r:id="rId14"/>
    <p:sldId id="605" r:id="rId15"/>
    <p:sldId id="4150" r:id="rId16"/>
    <p:sldId id="4148" r:id="rId17"/>
    <p:sldId id="4149" r:id="rId18"/>
    <p:sldId id="4164" r:id="rId19"/>
    <p:sldId id="4172" r:id="rId20"/>
    <p:sldId id="4170" r:id="rId21"/>
    <p:sldId id="604" r:id="rId22"/>
    <p:sldId id="4173" r:id="rId23"/>
    <p:sldId id="4155" r:id="rId24"/>
    <p:sldId id="4167" r:id="rId25"/>
    <p:sldId id="4171" r:id="rId26"/>
    <p:sldId id="4158" r:id="rId27"/>
    <p:sldId id="4160" r:id="rId28"/>
    <p:sldId id="4159" r:id="rId29"/>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Abonyo" initials="JA" lastIdx="1" clrIdx="0">
    <p:extLst>
      <p:ext uri="{19B8F6BF-5375-455C-9EA6-DF929625EA0E}">
        <p15:presenceInfo xmlns:p15="http://schemas.microsoft.com/office/powerpoint/2012/main" userId="S-1-5-21-2918080258-67723506-3466087264-3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86427"/>
  </p:normalViewPr>
  <p:slideViewPr>
    <p:cSldViewPr snapToGrid="0">
      <p:cViewPr varScale="1">
        <p:scale>
          <a:sx n="93" d="100"/>
          <a:sy n="93" d="100"/>
        </p:scale>
        <p:origin x="2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1444E40-BE0C-4614-A2F7-BA061D5875CE}" type="datetimeFigureOut">
              <a:rPr lang="en-GB" smtClean="0"/>
              <a:t>09/05/2024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08098E2-B1A9-473F-A46D-7E5A38AAD203}" type="slidenum">
              <a:rPr lang="en-GB" smtClean="0"/>
              <a:t>‹#›</a:t>
            </a:fld>
            <a:endParaRPr lang="en-GB"/>
          </a:p>
        </p:txBody>
      </p:sp>
    </p:spTree>
    <p:extLst>
      <p:ext uri="{BB962C8B-B14F-4D97-AF65-F5344CB8AC3E}">
        <p14:creationId xmlns:p14="http://schemas.microsoft.com/office/powerpoint/2010/main" val="72912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07950"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dirty="0"/>
          </a:p>
        </p:txBody>
      </p:sp>
      <p:sp>
        <p:nvSpPr>
          <p:cNvPr id="4" name="Slide Number Placeholder 3"/>
          <p:cNvSpPr>
            <a:spLocks noGrp="1"/>
          </p:cNvSpPr>
          <p:nvPr>
            <p:ph type="sldNum" sz="quarter" idx="5"/>
          </p:nvPr>
        </p:nvSpPr>
        <p:spPr/>
        <p:txBody>
          <a:bodyPr/>
          <a:lstStyle/>
          <a:p>
            <a:pPr>
              <a:defRPr/>
            </a:pPr>
            <a:fld id="{E56A444B-EE57-4615-BF7A-D0E0E7421587}"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14</a:t>
            </a:fld>
            <a:endParaRPr lang="en-GB"/>
          </a:p>
        </p:txBody>
      </p:sp>
    </p:spTree>
    <p:extLst>
      <p:ext uri="{BB962C8B-B14F-4D97-AF65-F5344CB8AC3E}">
        <p14:creationId xmlns:p14="http://schemas.microsoft.com/office/powerpoint/2010/main" val="231737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W" sz="18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endParaRPr lang="en-MW" dirty="0"/>
          </a:p>
        </p:txBody>
      </p:sp>
      <p:sp>
        <p:nvSpPr>
          <p:cNvPr id="4" name="Slide Number Placeholder 3"/>
          <p:cNvSpPr>
            <a:spLocks noGrp="1"/>
          </p:cNvSpPr>
          <p:nvPr>
            <p:ph type="sldNum" sz="quarter" idx="5"/>
          </p:nvPr>
        </p:nvSpPr>
        <p:spPr/>
        <p:txBody>
          <a:bodyPr/>
          <a:lstStyle/>
          <a:p>
            <a:fld id="{4D70092E-CDA8-4235-AEAD-ADA7723E2492}" type="slidenum">
              <a:rPr lang="en-GB" smtClean="0"/>
              <a:t>16</a:t>
            </a:fld>
            <a:endParaRPr lang="en-GB"/>
          </a:p>
        </p:txBody>
      </p:sp>
    </p:spTree>
    <p:extLst>
      <p:ext uri="{BB962C8B-B14F-4D97-AF65-F5344CB8AC3E}">
        <p14:creationId xmlns:p14="http://schemas.microsoft.com/office/powerpoint/2010/main" val="32989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Capacity building &amp; massive stakeholder engagement</a:t>
            </a:r>
            <a:endParaRPr lang="en-MW" dirty="0"/>
          </a:p>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17</a:t>
            </a:fld>
            <a:endParaRPr lang="en-GB"/>
          </a:p>
        </p:txBody>
      </p:sp>
    </p:spTree>
    <p:extLst>
      <p:ext uri="{BB962C8B-B14F-4D97-AF65-F5344CB8AC3E}">
        <p14:creationId xmlns:p14="http://schemas.microsoft.com/office/powerpoint/2010/main" val="945573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18</a:t>
            </a:fld>
            <a:endParaRPr lang="en-GB"/>
          </a:p>
        </p:txBody>
      </p:sp>
    </p:spTree>
    <p:extLst>
      <p:ext uri="{BB962C8B-B14F-4D97-AF65-F5344CB8AC3E}">
        <p14:creationId xmlns:p14="http://schemas.microsoft.com/office/powerpoint/2010/main" val="311773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2</a:t>
            </a:fld>
            <a:endParaRPr lang="en-GB"/>
          </a:p>
        </p:txBody>
      </p:sp>
    </p:spTree>
    <p:extLst>
      <p:ext uri="{BB962C8B-B14F-4D97-AF65-F5344CB8AC3E}">
        <p14:creationId xmlns:p14="http://schemas.microsoft.com/office/powerpoint/2010/main" val="345850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3</a:t>
            </a:fld>
            <a:endParaRPr lang="en-GB"/>
          </a:p>
        </p:txBody>
      </p:sp>
    </p:spTree>
    <p:extLst>
      <p:ext uri="{BB962C8B-B14F-4D97-AF65-F5344CB8AC3E}">
        <p14:creationId xmlns:p14="http://schemas.microsoft.com/office/powerpoint/2010/main" val="178265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4</a:t>
            </a:fld>
            <a:endParaRPr lang="en-GB"/>
          </a:p>
        </p:txBody>
      </p:sp>
    </p:spTree>
    <p:extLst>
      <p:ext uri="{BB962C8B-B14F-4D97-AF65-F5344CB8AC3E}">
        <p14:creationId xmlns:p14="http://schemas.microsoft.com/office/powerpoint/2010/main" val="339589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r>
              <a:rPr lang="en-MW" sz="1800" kern="100" dirty="0">
                <a:effectLst/>
                <a:latin typeface="Aptos" panose="020B0004020202020204" pitchFamily="34" charset="0"/>
                <a:ea typeface="Aptos" panose="020B0004020202020204" pitchFamily="34" charset="0"/>
                <a:cs typeface="Times New Roman" panose="02020603050405020304" pitchFamily="18" charset="0"/>
              </a:rPr>
              <a:t>Beyond mere revenue generation, effective revenue collection ensures the availability of funds for infrastructure development, social welfare programs, by establishing a social contract between citizens and the government, thereby promoting accountability and transparency.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092E-CDA8-4235-AEAD-ADA7723E24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9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9</a:t>
            </a:fld>
            <a:endParaRPr lang="en-GB"/>
          </a:p>
        </p:txBody>
      </p:sp>
    </p:spTree>
    <p:extLst>
      <p:ext uri="{BB962C8B-B14F-4D97-AF65-F5344CB8AC3E}">
        <p14:creationId xmlns:p14="http://schemas.microsoft.com/office/powerpoint/2010/main" val="31065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r>
              <a:rPr lang="en-MW" sz="1800" kern="100" dirty="0">
                <a:effectLst/>
                <a:latin typeface="Aptos" panose="020B0004020202020204" pitchFamily="34" charset="0"/>
                <a:ea typeface="Aptos" panose="020B0004020202020204" pitchFamily="34" charset="0"/>
                <a:cs typeface="Times New Roman" panose="02020603050405020304" pitchFamily="18" charset="0"/>
              </a:rPr>
              <a:t>Beyond mere revenue generation, effective revenue collection ensures the availability of funds for infrastructure development, social welfare programs, by establishing a social contract between citizens and the government, thereby promoting accountability and transparency.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092E-CDA8-4235-AEAD-ADA7723E24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49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transformation has the potential to level the playing field for entrepreneurs and businesses in developing countries. Online platforms can help businesses to reach customers all over the world, regardless of their location. Digital tools can help businesses to automate tasks, improve efficiency, and reduce costs. And digital skills can make individuals more employable and competitive in the global job market.</a:t>
            </a:r>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11</a:t>
            </a:fld>
            <a:endParaRPr lang="en-GB"/>
          </a:p>
        </p:txBody>
      </p:sp>
    </p:spTree>
    <p:extLst>
      <p:ext uri="{BB962C8B-B14F-4D97-AF65-F5344CB8AC3E}">
        <p14:creationId xmlns:p14="http://schemas.microsoft.com/office/powerpoint/2010/main" val="417806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D08098E2-B1A9-473F-A46D-7E5A38AAD203}" type="slidenum">
              <a:rPr lang="en-GB" smtClean="0"/>
              <a:t>13</a:t>
            </a:fld>
            <a:endParaRPr lang="en-GB"/>
          </a:p>
        </p:txBody>
      </p:sp>
    </p:spTree>
    <p:extLst>
      <p:ext uri="{BB962C8B-B14F-4D97-AF65-F5344CB8AC3E}">
        <p14:creationId xmlns:p14="http://schemas.microsoft.com/office/powerpoint/2010/main" val="2477543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03928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241985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0" y="1295400"/>
            <a:ext cx="10972800" cy="4800600"/>
          </a:xfrm>
        </p:spPr>
        <p:txBody>
          <a:bodyPr vert="horz" wrap="square" numCol="2">
            <a:noAutofit/>
          </a:bodyPr>
          <a:lstStyle>
            <a:lvl1pPr marL="0" indent="0">
              <a:spcAft>
                <a:spcPts val="1200"/>
              </a:spcAft>
              <a:buClr>
                <a:srgbClr val="2C74B2"/>
              </a:buClr>
              <a:buNone/>
              <a:defRPr sz="2400" b="0" i="0" baseline="0">
                <a:solidFill>
                  <a:schemeClr val="bg2">
                    <a:lumMod val="50000"/>
                  </a:schemeClr>
                </a:solidFill>
                <a:latin typeface="Arial"/>
                <a:cs typeface="Arial"/>
              </a:defRPr>
            </a:lvl1pPr>
            <a:lvl2pPr>
              <a:buClr>
                <a:srgbClr val="2C74B2"/>
              </a:buClr>
              <a:buNone/>
              <a:defRPr b="0" i="0">
                <a:solidFill>
                  <a:schemeClr val="tx1">
                    <a:lumMod val="65000"/>
                    <a:lumOff val="35000"/>
                  </a:schemeClr>
                </a:solidFill>
                <a:latin typeface="VAG Rounded Std Thin"/>
                <a:cs typeface="VAG Rounded Std Thin"/>
              </a:defRPr>
            </a:lvl2pPr>
            <a:lvl3pPr>
              <a:buClr>
                <a:srgbClr val="2C74B2"/>
              </a:buClr>
              <a:buNone/>
              <a:defRPr b="0" i="0">
                <a:solidFill>
                  <a:schemeClr val="tx1">
                    <a:lumMod val="65000"/>
                    <a:lumOff val="35000"/>
                  </a:schemeClr>
                </a:solidFill>
                <a:latin typeface="VAG Rounded Std Thin"/>
                <a:cs typeface="VAG Rounded Std Thin"/>
              </a:defRPr>
            </a:lvl3pPr>
            <a:lvl4pPr>
              <a:buClr>
                <a:srgbClr val="2C74B2"/>
              </a:buClr>
              <a:buNone/>
              <a:defRPr b="0" i="0">
                <a:solidFill>
                  <a:schemeClr val="tx1">
                    <a:lumMod val="65000"/>
                    <a:lumOff val="35000"/>
                  </a:schemeClr>
                </a:solidFill>
                <a:latin typeface="VAG Rounded Std Thin"/>
                <a:cs typeface="VAG Rounded Std Thin"/>
              </a:defRPr>
            </a:lvl4pPr>
            <a:lvl5pPr>
              <a:buClr>
                <a:srgbClr val="2C74B2"/>
              </a:buClr>
              <a:buNone/>
              <a:defRPr b="0" i="0">
                <a:solidFill>
                  <a:schemeClr val="tx1">
                    <a:lumMod val="65000"/>
                    <a:lumOff val="35000"/>
                  </a:schemeClr>
                </a:solidFill>
                <a:latin typeface="VAG Rounded Std Thin"/>
                <a:cs typeface="VAG Rounded Std Thin"/>
              </a:defRPr>
            </a:lvl5pPr>
          </a:lstStyle>
          <a:p>
            <a:pPr lvl="0"/>
            <a:r>
              <a:rPr lang="en-GB" err="1"/>
              <a:t>Lorem</a:t>
            </a:r>
            <a:r>
              <a:rPr lang="en-GB"/>
              <a:t> </a:t>
            </a:r>
            <a:r>
              <a:rPr lang="en-GB" err="1"/>
              <a:t>ipsum</a:t>
            </a:r>
            <a:r>
              <a:rPr lang="en-GB"/>
              <a:t> </a:t>
            </a:r>
            <a:r>
              <a:rPr lang="en-GB" err="1"/>
              <a:t>dolor</a:t>
            </a:r>
            <a:r>
              <a:rPr lang="en-GB"/>
              <a:t> sit </a:t>
            </a:r>
            <a:r>
              <a:rPr lang="en-GB" err="1"/>
              <a:t>amet</a:t>
            </a:r>
            <a:r>
              <a:rPr lang="en-GB"/>
              <a:t>, vim </a:t>
            </a:r>
            <a:r>
              <a:rPr lang="en-GB" err="1"/>
              <a:t>quis</a:t>
            </a:r>
            <a:r>
              <a:rPr lang="en-GB"/>
              <a:t> </a:t>
            </a:r>
            <a:r>
              <a:rPr lang="en-GB" err="1"/>
              <a:t>invidunt</a:t>
            </a:r>
            <a:r>
              <a:rPr lang="en-GB"/>
              <a:t> et. Vis </a:t>
            </a:r>
            <a:r>
              <a:rPr lang="en-GB" err="1"/>
              <a:t>tota</a:t>
            </a:r>
            <a:r>
              <a:rPr lang="en-GB"/>
              <a:t> </a:t>
            </a:r>
            <a:r>
              <a:rPr lang="en-GB" err="1"/>
              <a:t>propriae</a:t>
            </a:r>
            <a:r>
              <a:rPr lang="en-GB"/>
              <a:t> </a:t>
            </a:r>
            <a:r>
              <a:rPr lang="en-GB" err="1"/>
              <a:t>deserunt</a:t>
            </a:r>
            <a:r>
              <a:rPr lang="en-GB"/>
              <a:t> an, </a:t>
            </a:r>
            <a:r>
              <a:rPr lang="en-GB" err="1"/>
              <a:t>audire</a:t>
            </a:r>
            <a:r>
              <a:rPr lang="en-GB"/>
              <a:t> </a:t>
            </a:r>
            <a:r>
              <a:rPr lang="en-GB" err="1"/>
              <a:t>elaboraret</a:t>
            </a:r>
            <a:r>
              <a:rPr lang="en-GB"/>
              <a:t> et vel. Ad </a:t>
            </a:r>
            <a:r>
              <a:rPr lang="en-GB" err="1"/>
              <a:t>mediocrem</a:t>
            </a:r>
            <a:r>
              <a:rPr lang="en-GB"/>
              <a:t> </a:t>
            </a:r>
            <a:r>
              <a:rPr lang="en-GB" err="1"/>
              <a:t>gubergren</a:t>
            </a:r>
            <a:r>
              <a:rPr lang="en-GB"/>
              <a:t> </a:t>
            </a:r>
            <a:r>
              <a:rPr lang="en-GB" err="1"/>
              <a:t>deseruisse</a:t>
            </a:r>
            <a:r>
              <a:rPr lang="en-GB"/>
              <a:t> </a:t>
            </a:r>
            <a:r>
              <a:rPr lang="en-GB" err="1"/>
              <a:t>vel</a:t>
            </a:r>
            <a:r>
              <a:rPr lang="en-GB"/>
              <a:t>, </a:t>
            </a:r>
            <a:r>
              <a:rPr lang="en-GB" err="1"/>
              <a:t>ut</a:t>
            </a:r>
            <a:r>
              <a:rPr lang="en-GB"/>
              <a:t> </a:t>
            </a:r>
            <a:r>
              <a:rPr lang="en-GB" err="1"/>
              <a:t>scaevola</a:t>
            </a:r>
            <a:r>
              <a:rPr lang="en-GB"/>
              <a:t> </a:t>
            </a:r>
            <a:r>
              <a:rPr lang="en-GB" err="1"/>
              <a:t>scribentur</a:t>
            </a:r>
            <a:r>
              <a:rPr lang="en-GB"/>
              <a:t> sed. Has </a:t>
            </a:r>
            <a:r>
              <a:rPr lang="en-GB" err="1"/>
              <a:t>solet</a:t>
            </a:r>
            <a:r>
              <a:rPr lang="en-GB"/>
              <a:t> </a:t>
            </a:r>
            <a:r>
              <a:rPr lang="en-GB" err="1"/>
              <a:t>comprehensam</a:t>
            </a:r>
            <a:r>
              <a:rPr lang="en-GB"/>
              <a:t> </a:t>
            </a:r>
            <a:r>
              <a:rPr lang="en-GB" err="1"/>
              <a:t>ut</a:t>
            </a:r>
            <a:r>
              <a:rPr lang="en-GB"/>
              <a:t>, </a:t>
            </a:r>
            <a:r>
              <a:rPr lang="en-GB" err="1"/>
              <a:t>esse</a:t>
            </a:r>
            <a:r>
              <a:rPr lang="en-GB"/>
              <a:t> </a:t>
            </a:r>
            <a:r>
              <a:rPr lang="en-GB" err="1"/>
              <a:t>sanctus</a:t>
            </a:r>
            <a:r>
              <a:rPr lang="en-GB"/>
              <a:t> </a:t>
            </a:r>
            <a:r>
              <a:rPr lang="en-GB" err="1"/>
              <a:t>efficiendi</a:t>
            </a:r>
            <a:r>
              <a:rPr lang="en-GB"/>
              <a:t> ne vis. Magna </a:t>
            </a:r>
            <a:r>
              <a:rPr lang="en-GB" err="1"/>
              <a:t>timeam</a:t>
            </a:r>
            <a:r>
              <a:rPr lang="en-GB"/>
              <a:t> </a:t>
            </a:r>
            <a:r>
              <a:rPr lang="en-GB" err="1"/>
              <a:t>fabellas</a:t>
            </a:r>
            <a:r>
              <a:rPr lang="en-GB"/>
              <a:t> </a:t>
            </a:r>
            <a:r>
              <a:rPr lang="en-GB" err="1"/>
              <a:t>mel</a:t>
            </a:r>
            <a:r>
              <a:rPr lang="en-GB"/>
              <a:t> </a:t>
            </a:r>
            <a:r>
              <a:rPr lang="en-GB" err="1"/>
              <a:t>te</a:t>
            </a:r>
            <a:r>
              <a:rPr lang="en-GB"/>
              <a:t>, at sit </a:t>
            </a:r>
            <a:r>
              <a:rPr lang="en-GB" err="1"/>
              <a:t>libris</a:t>
            </a:r>
            <a:r>
              <a:rPr lang="en-GB"/>
              <a:t> </a:t>
            </a:r>
            <a:r>
              <a:rPr lang="en-GB" err="1"/>
              <a:t>accusamus</a:t>
            </a:r>
            <a:r>
              <a:rPr lang="en-GB"/>
              <a:t>, </a:t>
            </a:r>
            <a:r>
              <a:rPr lang="en-GB" err="1"/>
              <a:t>simul</a:t>
            </a:r>
            <a:r>
              <a:rPr lang="en-GB"/>
              <a:t> </a:t>
            </a:r>
            <a:r>
              <a:rPr lang="en-GB" err="1"/>
              <a:t>suscipit</a:t>
            </a:r>
            <a:r>
              <a:rPr lang="en-GB"/>
              <a:t> </a:t>
            </a:r>
            <a:r>
              <a:rPr lang="en-GB" err="1"/>
              <a:t>praesent</a:t>
            </a:r>
            <a:r>
              <a:rPr lang="en-GB"/>
              <a:t> vim </a:t>
            </a:r>
            <a:r>
              <a:rPr lang="en-GB" err="1"/>
              <a:t>eu</a:t>
            </a:r>
            <a:r>
              <a:rPr lang="en-GB"/>
              <a:t>.</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31634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6100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53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43708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46122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1849965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0" y="1295400"/>
            <a:ext cx="10972800" cy="4800600"/>
          </a:xfrm>
        </p:spPr>
        <p:txBody>
          <a:bodyPr vert="horz" wrap="square" numCol="2">
            <a:noAutofit/>
          </a:bodyPr>
          <a:lstStyle>
            <a:lvl1pPr marL="0" indent="0">
              <a:spcAft>
                <a:spcPts val="1200"/>
              </a:spcAft>
              <a:buClr>
                <a:srgbClr val="2C74B2"/>
              </a:buClr>
              <a:buNone/>
              <a:defRPr sz="2400" b="0" i="0" baseline="0">
                <a:solidFill>
                  <a:schemeClr val="bg2">
                    <a:lumMod val="50000"/>
                  </a:schemeClr>
                </a:solidFill>
                <a:latin typeface="Arial"/>
                <a:cs typeface="Arial"/>
              </a:defRPr>
            </a:lvl1pPr>
            <a:lvl2pPr>
              <a:buClr>
                <a:srgbClr val="2C74B2"/>
              </a:buClr>
              <a:buNone/>
              <a:defRPr b="0" i="0">
                <a:solidFill>
                  <a:schemeClr val="tx1">
                    <a:lumMod val="65000"/>
                    <a:lumOff val="35000"/>
                  </a:schemeClr>
                </a:solidFill>
                <a:latin typeface="VAG Rounded Std Thin"/>
                <a:cs typeface="VAG Rounded Std Thin"/>
              </a:defRPr>
            </a:lvl2pPr>
            <a:lvl3pPr>
              <a:buClr>
                <a:srgbClr val="2C74B2"/>
              </a:buClr>
              <a:buNone/>
              <a:defRPr b="0" i="0">
                <a:solidFill>
                  <a:schemeClr val="tx1">
                    <a:lumMod val="65000"/>
                    <a:lumOff val="35000"/>
                  </a:schemeClr>
                </a:solidFill>
                <a:latin typeface="VAG Rounded Std Thin"/>
                <a:cs typeface="VAG Rounded Std Thin"/>
              </a:defRPr>
            </a:lvl3pPr>
            <a:lvl4pPr>
              <a:buClr>
                <a:srgbClr val="2C74B2"/>
              </a:buClr>
              <a:buNone/>
              <a:defRPr b="0" i="0">
                <a:solidFill>
                  <a:schemeClr val="tx1">
                    <a:lumMod val="65000"/>
                    <a:lumOff val="35000"/>
                  </a:schemeClr>
                </a:solidFill>
                <a:latin typeface="VAG Rounded Std Thin"/>
                <a:cs typeface="VAG Rounded Std Thin"/>
              </a:defRPr>
            </a:lvl4pPr>
            <a:lvl5pPr>
              <a:buClr>
                <a:srgbClr val="2C74B2"/>
              </a:buClr>
              <a:buNone/>
              <a:defRPr b="0" i="0">
                <a:solidFill>
                  <a:schemeClr val="tx1">
                    <a:lumMod val="65000"/>
                    <a:lumOff val="35000"/>
                  </a:schemeClr>
                </a:solidFill>
                <a:latin typeface="VAG Rounded Std Thin"/>
                <a:cs typeface="VAG Rounded Std Thin"/>
              </a:defRPr>
            </a:lvl5pPr>
          </a:lstStyle>
          <a:p>
            <a:pPr lvl="0"/>
            <a:r>
              <a:rPr lang="en-GB" err="1"/>
              <a:t>Lorem</a:t>
            </a:r>
            <a:r>
              <a:rPr lang="en-GB"/>
              <a:t> </a:t>
            </a:r>
            <a:r>
              <a:rPr lang="en-GB" err="1"/>
              <a:t>ipsum</a:t>
            </a:r>
            <a:r>
              <a:rPr lang="en-GB"/>
              <a:t> </a:t>
            </a:r>
            <a:r>
              <a:rPr lang="en-GB" err="1"/>
              <a:t>dolor</a:t>
            </a:r>
            <a:r>
              <a:rPr lang="en-GB"/>
              <a:t> sit </a:t>
            </a:r>
            <a:r>
              <a:rPr lang="en-GB" err="1"/>
              <a:t>amet</a:t>
            </a:r>
            <a:r>
              <a:rPr lang="en-GB"/>
              <a:t>, vim </a:t>
            </a:r>
            <a:r>
              <a:rPr lang="en-GB" err="1"/>
              <a:t>quis</a:t>
            </a:r>
            <a:r>
              <a:rPr lang="en-GB"/>
              <a:t> </a:t>
            </a:r>
            <a:r>
              <a:rPr lang="en-GB" err="1"/>
              <a:t>invidunt</a:t>
            </a:r>
            <a:r>
              <a:rPr lang="en-GB"/>
              <a:t> et. Vis </a:t>
            </a:r>
            <a:r>
              <a:rPr lang="en-GB" err="1"/>
              <a:t>tota</a:t>
            </a:r>
            <a:r>
              <a:rPr lang="en-GB"/>
              <a:t> </a:t>
            </a:r>
            <a:r>
              <a:rPr lang="en-GB" err="1"/>
              <a:t>propriae</a:t>
            </a:r>
            <a:r>
              <a:rPr lang="en-GB"/>
              <a:t> </a:t>
            </a:r>
            <a:r>
              <a:rPr lang="en-GB" err="1"/>
              <a:t>deserunt</a:t>
            </a:r>
            <a:r>
              <a:rPr lang="en-GB"/>
              <a:t> an, </a:t>
            </a:r>
            <a:r>
              <a:rPr lang="en-GB" err="1"/>
              <a:t>audire</a:t>
            </a:r>
            <a:r>
              <a:rPr lang="en-GB"/>
              <a:t> </a:t>
            </a:r>
            <a:r>
              <a:rPr lang="en-GB" err="1"/>
              <a:t>elaboraret</a:t>
            </a:r>
            <a:r>
              <a:rPr lang="en-GB"/>
              <a:t> et vel. Ad </a:t>
            </a:r>
            <a:r>
              <a:rPr lang="en-GB" err="1"/>
              <a:t>mediocrem</a:t>
            </a:r>
            <a:r>
              <a:rPr lang="en-GB"/>
              <a:t> </a:t>
            </a:r>
            <a:r>
              <a:rPr lang="en-GB" err="1"/>
              <a:t>gubergren</a:t>
            </a:r>
            <a:r>
              <a:rPr lang="en-GB"/>
              <a:t> </a:t>
            </a:r>
            <a:r>
              <a:rPr lang="en-GB" err="1"/>
              <a:t>deseruisse</a:t>
            </a:r>
            <a:r>
              <a:rPr lang="en-GB"/>
              <a:t> </a:t>
            </a:r>
            <a:r>
              <a:rPr lang="en-GB" err="1"/>
              <a:t>vel</a:t>
            </a:r>
            <a:r>
              <a:rPr lang="en-GB"/>
              <a:t>, </a:t>
            </a:r>
            <a:r>
              <a:rPr lang="en-GB" err="1"/>
              <a:t>ut</a:t>
            </a:r>
            <a:r>
              <a:rPr lang="en-GB"/>
              <a:t> </a:t>
            </a:r>
            <a:r>
              <a:rPr lang="en-GB" err="1"/>
              <a:t>scaevola</a:t>
            </a:r>
            <a:r>
              <a:rPr lang="en-GB"/>
              <a:t> </a:t>
            </a:r>
            <a:r>
              <a:rPr lang="en-GB" err="1"/>
              <a:t>scribentur</a:t>
            </a:r>
            <a:r>
              <a:rPr lang="en-GB"/>
              <a:t> sed. Has </a:t>
            </a:r>
            <a:r>
              <a:rPr lang="en-GB" err="1"/>
              <a:t>solet</a:t>
            </a:r>
            <a:r>
              <a:rPr lang="en-GB"/>
              <a:t> </a:t>
            </a:r>
            <a:r>
              <a:rPr lang="en-GB" err="1"/>
              <a:t>comprehensam</a:t>
            </a:r>
            <a:r>
              <a:rPr lang="en-GB"/>
              <a:t> </a:t>
            </a:r>
            <a:r>
              <a:rPr lang="en-GB" err="1"/>
              <a:t>ut</a:t>
            </a:r>
            <a:r>
              <a:rPr lang="en-GB"/>
              <a:t>, </a:t>
            </a:r>
            <a:r>
              <a:rPr lang="en-GB" err="1"/>
              <a:t>esse</a:t>
            </a:r>
            <a:r>
              <a:rPr lang="en-GB"/>
              <a:t> </a:t>
            </a:r>
            <a:r>
              <a:rPr lang="en-GB" err="1"/>
              <a:t>sanctus</a:t>
            </a:r>
            <a:r>
              <a:rPr lang="en-GB"/>
              <a:t> </a:t>
            </a:r>
            <a:r>
              <a:rPr lang="en-GB" err="1"/>
              <a:t>efficiendi</a:t>
            </a:r>
            <a:r>
              <a:rPr lang="en-GB"/>
              <a:t> ne vis. Magna </a:t>
            </a:r>
            <a:r>
              <a:rPr lang="en-GB" err="1"/>
              <a:t>timeam</a:t>
            </a:r>
            <a:r>
              <a:rPr lang="en-GB"/>
              <a:t> </a:t>
            </a:r>
            <a:r>
              <a:rPr lang="en-GB" err="1"/>
              <a:t>fabellas</a:t>
            </a:r>
            <a:r>
              <a:rPr lang="en-GB"/>
              <a:t> </a:t>
            </a:r>
            <a:r>
              <a:rPr lang="en-GB" err="1"/>
              <a:t>mel</a:t>
            </a:r>
            <a:r>
              <a:rPr lang="en-GB"/>
              <a:t> </a:t>
            </a:r>
            <a:r>
              <a:rPr lang="en-GB" err="1"/>
              <a:t>te</a:t>
            </a:r>
            <a:r>
              <a:rPr lang="en-GB"/>
              <a:t>, at sit </a:t>
            </a:r>
            <a:r>
              <a:rPr lang="en-GB" err="1"/>
              <a:t>libris</a:t>
            </a:r>
            <a:r>
              <a:rPr lang="en-GB"/>
              <a:t> </a:t>
            </a:r>
            <a:r>
              <a:rPr lang="en-GB" err="1"/>
              <a:t>accusamus</a:t>
            </a:r>
            <a:r>
              <a:rPr lang="en-GB"/>
              <a:t>, </a:t>
            </a:r>
            <a:r>
              <a:rPr lang="en-GB" err="1"/>
              <a:t>simul</a:t>
            </a:r>
            <a:r>
              <a:rPr lang="en-GB"/>
              <a:t> </a:t>
            </a:r>
            <a:r>
              <a:rPr lang="en-GB" err="1"/>
              <a:t>suscipit</a:t>
            </a:r>
            <a:r>
              <a:rPr lang="en-GB"/>
              <a:t> </a:t>
            </a:r>
            <a:r>
              <a:rPr lang="en-GB" err="1"/>
              <a:t>praesent</a:t>
            </a:r>
            <a:r>
              <a:rPr lang="en-GB"/>
              <a:t> vim </a:t>
            </a:r>
            <a:r>
              <a:rPr lang="en-GB" err="1"/>
              <a:t>eu</a:t>
            </a:r>
            <a:r>
              <a:rPr lang="en-GB"/>
              <a:t>.</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293012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7DEE3885-4E5F-4355-81D3-C742EB7347AE}" type="datetimeFigureOut">
              <a:rPr lang="en-US" smtClean="0"/>
              <a:t>5/9/24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8596564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873832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16E54-1A76-4164-8DA5-4132B12F0EE1}" type="slidenum">
              <a:rPr lang="en-US" altLang="en-US" smtClean="0"/>
              <a:pPr>
                <a:defRPr/>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208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A6546F-BE44-4DDA-91B2-F942AE259ABB}" type="slidenum">
              <a:rPr lang="en-US" altLang="en-US" smtClean="0"/>
              <a:pPr>
                <a:defRPr/>
              </a:pPr>
              <a:t>‹#›</a:t>
            </a:fld>
            <a:endParaRPr lang="en-US" altLang="en-US"/>
          </a:p>
        </p:txBody>
      </p:sp>
    </p:spTree>
    <p:extLst>
      <p:ext uri="{BB962C8B-B14F-4D97-AF65-F5344CB8AC3E}">
        <p14:creationId xmlns:p14="http://schemas.microsoft.com/office/powerpoint/2010/main" val="878888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3A1C82-9085-4258-BEE1-FB510F4C3F27}" type="slidenum">
              <a:rPr lang="en-US" altLang="en-US" smtClean="0"/>
              <a:pPr>
                <a:defRPr/>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67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10F384-096D-4D14-AF5C-73C6BD2197A2}" type="slidenum">
              <a:rPr lang="en-US" altLang="en-US" smtClean="0"/>
              <a:pPr>
                <a:defRPr/>
              </a:pPr>
              <a:t>‹#›</a:t>
            </a:fld>
            <a:endParaRPr lang="en-US" altLang="en-US"/>
          </a:p>
        </p:txBody>
      </p:sp>
    </p:spTree>
    <p:extLst>
      <p:ext uri="{BB962C8B-B14F-4D97-AF65-F5344CB8AC3E}">
        <p14:creationId xmlns:p14="http://schemas.microsoft.com/office/powerpoint/2010/main" val="247129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BF2C7C2-CB4D-4D3D-AEE6-3D8C69776A9F}" type="slidenum">
              <a:rPr lang="en-US" altLang="en-US" smtClean="0"/>
              <a:pPr>
                <a:defRPr/>
              </a:pPr>
              <a:t>‹#›</a:t>
            </a:fld>
            <a:endParaRPr lang="en-US" altLang="en-US"/>
          </a:p>
        </p:txBody>
      </p:sp>
    </p:spTree>
    <p:extLst>
      <p:ext uri="{BB962C8B-B14F-4D97-AF65-F5344CB8AC3E}">
        <p14:creationId xmlns:p14="http://schemas.microsoft.com/office/powerpoint/2010/main" val="3924366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9199D3-86CA-4A55-81FF-E287EC9DABF2}" type="slidenum">
              <a:rPr lang="en-US" altLang="en-US" smtClean="0"/>
              <a:pPr>
                <a:defRPr/>
              </a:pPr>
              <a:t>‹#›</a:t>
            </a:fld>
            <a:endParaRPr lang="en-US" altLang="en-US"/>
          </a:p>
        </p:txBody>
      </p:sp>
    </p:spTree>
    <p:extLst>
      <p:ext uri="{BB962C8B-B14F-4D97-AF65-F5344CB8AC3E}">
        <p14:creationId xmlns:p14="http://schemas.microsoft.com/office/powerpoint/2010/main" val="3590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91C8AE25-5F21-47C3-9112-87E15CE1CC55}" type="slidenum">
              <a:rPr lang="en-US" altLang="en-US" smtClean="0"/>
              <a:pPr>
                <a:defRPr/>
              </a:pPr>
              <a:t>‹#›</a:t>
            </a:fld>
            <a:endParaRPr lang="en-US" altLang="en-US"/>
          </a:p>
        </p:txBody>
      </p:sp>
    </p:spTree>
    <p:extLst>
      <p:ext uri="{BB962C8B-B14F-4D97-AF65-F5344CB8AC3E}">
        <p14:creationId xmlns:p14="http://schemas.microsoft.com/office/powerpoint/2010/main" val="194765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C099076-3EBB-47D1-86F9-3C9F0DE76360}" type="slidenum">
              <a:rPr lang="en-US" altLang="en-US" smtClean="0"/>
              <a:pPr>
                <a:defRPr/>
              </a:pPr>
              <a:t>‹#›</a:t>
            </a:fld>
            <a:endParaRPr lang="en-US" altLang="en-US"/>
          </a:p>
        </p:txBody>
      </p:sp>
    </p:spTree>
    <p:extLst>
      <p:ext uri="{BB962C8B-B14F-4D97-AF65-F5344CB8AC3E}">
        <p14:creationId xmlns:p14="http://schemas.microsoft.com/office/powerpoint/2010/main" val="197716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25FF60-C6A3-4394-8FB9-D52BA564127A}" type="slidenum">
              <a:rPr lang="en-US" altLang="en-US" smtClean="0"/>
              <a:pPr>
                <a:defRPr/>
              </a:pPr>
              <a:t>‹#›</a:t>
            </a:fld>
            <a:endParaRPr lang="en-US" altLang="en-US"/>
          </a:p>
        </p:txBody>
      </p:sp>
    </p:spTree>
    <p:extLst>
      <p:ext uri="{BB962C8B-B14F-4D97-AF65-F5344CB8AC3E}">
        <p14:creationId xmlns:p14="http://schemas.microsoft.com/office/powerpoint/2010/main" val="1232703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941F65-4AF4-42E8-B339-612BD5C5A9E5}" type="slidenum">
              <a:rPr lang="en-US" altLang="en-US" smtClean="0"/>
              <a:pPr>
                <a:defRPr/>
              </a:pPr>
              <a:t>‹#›</a:t>
            </a:fld>
            <a:endParaRPr lang="en-US" altLang="en-US"/>
          </a:p>
        </p:txBody>
      </p:sp>
    </p:spTree>
    <p:extLst>
      <p:ext uri="{BB962C8B-B14F-4D97-AF65-F5344CB8AC3E}">
        <p14:creationId xmlns:p14="http://schemas.microsoft.com/office/powerpoint/2010/main" val="285470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16E54-1A76-4164-8DA5-4132B12F0EE1}" type="slidenum">
              <a:rPr lang="en-US" altLang="en-US" smtClean="0"/>
              <a:pPr>
                <a:defRPr/>
              </a:pPr>
              <a:t>‹#›</a:t>
            </a:fld>
            <a:endParaRPr lang="en-US" altLang="en-US"/>
          </a:p>
        </p:txBody>
      </p:sp>
    </p:spTree>
    <p:extLst>
      <p:ext uri="{BB962C8B-B14F-4D97-AF65-F5344CB8AC3E}">
        <p14:creationId xmlns:p14="http://schemas.microsoft.com/office/powerpoint/2010/main" val="3798326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FBEC5C-5AA7-4416-AF30-D4A5EB8F621F}" type="slidenum">
              <a:rPr lang="en-US" altLang="en-US" smtClean="0"/>
              <a:pPr>
                <a:defRPr/>
              </a:pPr>
              <a:t>‹#›</a:t>
            </a:fld>
            <a:endParaRPr lang="en-US" altLang="en-US"/>
          </a:p>
        </p:txBody>
      </p:sp>
    </p:spTree>
    <p:extLst>
      <p:ext uri="{BB962C8B-B14F-4D97-AF65-F5344CB8AC3E}">
        <p14:creationId xmlns:p14="http://schemas.microsoft.com/office/powerpoint/2010/main" val="553980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reserve="1">
  <p:cSld name="1_Title Slide">
    <p:bg>
      <p:bgPr>
        <a:solidFill>
          <a:srgbClr val="1399C5"/>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ctrTitle"/>
          </p:nvPr>
        </p:nvSpPr>
        <p:spPr>
          <a:xfrm>
            <a:off x="752741" y="2129896"/>
            <a:ext cx="10525200" cy="1471200"/>
          </a:xfrm>
          <a:prstGeom prst="rect">
            <a:avLst/>
          </a:prstGeom>
          <a:noFill/>
          <a:ln>
            <a:noFill/>
          </a:ln>
        </p:spPr>
        <p:txBody>
          <a:bodyPr spcFirstLastPara="1" wrap="square" lIns="0" tIns="0" rIns="0" bIns="0" anchor="t" anchorCtr="0">
            <a:noAutofit/>
          </a:bodyPr>
          <a:lstStyle>
            <a:lvl1pPr lvl="0" algn="l">
              <a:lnSpc>
                <a:spcPct val="150000"/>
              </a:lnSpc>
              <a:spcBef>
                <a:spcPts val="0"/>
              </a:spcBef>
              <a:spcAft>
                <a:spcPts val="0"/>
              </a:spcAft>
              <a:buSzPts val="900"/>
              <a:buNone/>
              <a:defRPr>
                <a:solidFill>
                  <a:schemeClr val="lt1"/>
                </a:solidFill>
              </a:defRPr>
            </a:lvl1pPr>
            <a:lvl2pPr lvl="1" algn="l">
              <a:lnSpc>
                <a:spcPct val="400000"/>
              </a:lnSpc>
              <a:spcBef>
                <a:spcPts val="0"/>
              </a:spcBef>
              <a:spcAft>
                <a:spcPts val="0"/>
              </a:spcAft>
              <a:buSzPts val="900"/>
              <a:buNone/>
              <a:defRPr/>
            </a:lvl2pPr>
            <a:lvl3pPr lvl="2" algn="l">
              <a:lnSpc>
                <a:spcPct val="400000"/>
              </a:lnSpc>
              <a:spcBef>
                <a:spcPts val="0"/>
              </a:spcBef>
              <a:spcAft>
                <a:spcPts val="0"/>
              </a:spcAft>
              <a:buSzPts val="900"/>
              <a:buNone/>
              <a:defRPr/>
            </a:lvl3pPr>
            <a:lvl4pPr lvl="3" algn="l">
              <a:lnSpc>
                <a:spcPct val="400000"/>
              </a:lnSpc>
              <a:spcBef>
                <a:spcPts val="0"/>
              </a:spcBef>
              <a:spcAft>
                <a:spcPts val="0"/>
              </a:spcAft>
              <a:buSzPts val="900"/>
              <a:buNone/>
              <a:defRPr/>
            </a:lvl4pPr>
            <a:lvl5pPr lvl="4" algn="l">
              <a:lnSpc>
                <a:spcPct val="400000"/>
              </a:lnSpc>
              <a:spcBef>
                <a:spcPts val="0"/>
              </a:spcBef>
              <a:spcAft>
                <a:spcPts val="0"/>
              </a:spcAft>
              <a:buSzPts val="900"/>
              <a:buNone/>
              <a:defRPr/>
            </a:lvl5pPr>
            <a:lvl6pPr lvl="5" algn="l">
              <a:lnSpc>
                <a:spcPct val="400000"/>
              </a:lnSpc>
              <a:spcBef>
                <a:spcPts val="0"/>
              </a:spcBef>
              <a:spcAft>
                <a:spcPts val="0"/>
              </a:spcAft>
              <a:buSzPts val="900"/>
              <a:buNone/>
              <a:defRPr/>
            </a:lvl6pPr>
            <a:lvl7pPr lvl="6" algn="l">
              <a:lnSpc>
                <a:spcPct val="400000"/>
              </a:lnSpc>
              <a:spcBef>
                <a:spcPts val="0"/>
              </a:spcBef>
              <a:spcAft>
                <a:spcPts val="0"/>
              </a:spcAft>
              <a:buSzPts val="900"/>
              <a:buNone/>
              <a:defRPr/>
            </a:lvl7pPr>
            <a:lvl8pPr lvl="7" algn="l">
              <a:lnSpc>
                <a:spcPct val="400000"/>
              </a:lnSpc>
              <a:spcBef>
                <a:spcPts val="0"/>
              </a:spcBef>
              <a:spcAft>
                <a:spcPts val="0"/>
              </a:spcAft>
              <a:buSzPts val="900"/>
              <a:buNone/>
              <a:defRPr/>
            </a:lvl8pPr>
            <a:lvl9pPr lvl="8" algn="l">
              <a:lnSpc>
                <a:spcPct val="400000"/>
              </a:lnSpc>
              <a:spcBef>
                <a:spcPts val="0"/>
              </a:spcBef>
              <a:spcAft>
                <a:spcPts val="0"/>
              </a:spcAft>
              <a:buSzPts val="900"/>
              <a:buNone/>
              <a:defRPr/>
            </a:lvl9pPr>
          </a:lstStyle>
          <a:p>
            <a:r>
              <a:rPr lang="en-US"/>
              <a:t>Click to edit Master title style</a:t>
            </a:r>
            <a:endParaRPr/>
          </a:p>
        </p:txBody>
      </p:sp>
      <p:sp>
        <p:nvSpPr>
          <p:cNvPr id="40" name="Google Shape;40;p7"/>
          <p:cNvSpPr txBox="1">
            <a:spLocks noGrp="1"/>
          </p:cNvSpPr>
          <p:nvPr>
            <p:ph type="sldNum" idx="12"/>
          </p:nvPr>
        </p:nvSpPr>
        <p:spPr>
          <a:xfrm>
            <a:off x="155915" y="6348448"/>
            <a:ext cx="324400" cy="328000"/>
          </a:xfrm>
          <a:prstGeom prst="rect">
            <a:avLst/>
          </a:prstGeom>
          <a:noFill/>
          <a:ln>
            <a:noFill/>
          </a:ln>
        </p:spPr>
        <p:txBody>
          <a:bodyPr spcFirstLastPara="1" wrap="square" lIns="57150" tIns="57150" rIns="57150" bIns="57150" anchor="ctr" anchorCtr="0">
            <a:noAutofit/>
          </a:bodyPr>
          <a:lstStyle>
            <a:lvl1pPr marL="0" marR="0" lvl="0" indent="0" algn="ctr" rtl="0">
              <a:spcBef>
                <a:spcPts val="0"/>
              </a:spcBef>
              <a:spcAft>
                <a:spcPts val="0"/>
              </a:spcAft>
              <a:buNone/>
              <a:defRPr sz="533">
                <a:solidFill>
                  <a:srgbClr val="FFFFFF"/>
                </a:solidFill>
                <a:latin typeface="Corbel"/>
                <a:ea typeface="Corbel"/>
                <a:cs typeface="Corbel"/>
                <a:sym typeface="Corbel"/>
              </a:defRPr>
            </a:lvl1pPr>
            <a:lvl2pPr marL="0" marR="0" lvl="1" indent="0" algn="ctr" rtl="0">
              <a:spcBef>
                <a:spcPts val="0"/>
              </a:spcBef>
              <a:spcAft>
                <a:spcPts val="0"/>
              </a:spcAft>
              <a:buNone/>
              <a:defRPr sz="533">
                <a:solidFill>
                  <a:srgbClr val="FFFFFF"/>
                </a:solidFill>
                <a:latin typeface="Corbel"/>
                <a:ea typeface="Corbel"/>
                <a:cs typeface="Corbel"/>
                <a:sym typeface="Corbel"/>
              </a:defRPr>
            </a:lvl2pPr>
            <a:lvl3pPr marL="0" marR="0" lvl="2" indent="0" algn="ctr" rtl="0">
              <a:spcBef>
                <a:spcPts val="0"/>
              </a:spcBef>
              <a:spcAft>
                <a:spcPts val="0"/>
              </a:spcAft>
              <a:buNone/>
              <a:defRPr sz="533">
                <a:solidFill>
                  <a:srgbClr val="FFFFFF"/>
                </a:solidFill>
                <a:latin typeface="Corbel"/>
                <a:ea typeface="Corbel"/>
                <a:cs typeface="Corbel"/>
                <a:sym typeface="Corbel"/>
              </a:defRPr>
            </a:lvl3pPr>
            <a:lvl4pPr marL="0" marR="0" lvl="3" indent="0" algn="ctr" rtl="0">
              <a:spcBef>
                <a:spcPts val="0"/>
              </a:spcBef>
              <a:spcAft>
                <a:spcPts val="0"/>
              </a:spcAft>
              <a:buNone/>
              <a:defRPr sz="533">
                <a:solidFill>
                  <a:srgbClr val="FFFFFF"/>
                </a:solidFill>
                <a:latin typeface="Corbel"/>
                <a:ea typeface="Corbel"/>
                <a:cs typeface="Corbel"/>
                <a:sym typeface="Corbel"/>
              </a:defRPr>
            </a:lvl4pPr>
            <a:lvl5pPr marL="0" marR="0" lvl="4" indent="0" algn="ctr" rtl="0">
              <a:spcBef>
                <a:spcPts val="0"/>
              </a:spcBef>
              <a:spcAft>
                <a:spcPts val="0"/>
              </a:spcAft>
              <a:buNone/>
              <a:defRPr sz="533">
                <a:solidFill>
                  <a:srgbClr val="FFFFFF"/>
                </a:solidFill>
                <a:latin typeface="Corbel"/>
                <a:ea typeface="Corbel"/>
                <a:cs typeface="Corbel"/>
                <a:sym typeface="Corbel"/>
              </a:defRPr>
            </a:lvl5pPr>
            <a:lvl6pPr marL="0" marR="0" lvl="5" indent="0" algn="ctr" rtl="0">
              <a:spcBef>
                <a:spcPts val="0"/>
              </a:spcBef>
              <a:spcAft>
                <a:spcPts val="0"/>
              </a:spcAft>
              <a:buNone/>
              <a:defRPr sz="533">
                <a:solidFill>
                  <a:srgbClr val="FFFFFF"/>
                </a:solidFill>
                <a:latin typeface="Corbel"/>
                <a:ea typeface="Corbel"/>
                <a:cs typeface="Corbel"/>
                <a:sym typeface="Corbel"/>
              </a:defRPr>
            </a:lvl6pPr>
            <a:lvl7pPr marL="0" marR="0" lvl="6" indent="0" algn="ctr" rtl="0">
              <a:spcBef>
                <a:spcPts val="0"/>
              </a:spcBef>
              <a:spcAft>
                <a:spcPts val="0"/>
              </a:spcAft>
              <a:buNone/>
              <a:defRPr sz="533">
                <a:solidFill>
                  <a:srgbClr val="FFFFFF"/>
                </a:solidFill>
                <a:latin typeface="Corbel"/>
                <a:ea typeface="Corbel"/>
                <a:cs typeface="Corbel"/>
                <a:sym typeface="Corbel"/>
              </a:defRPr>
            </a:lvl7pPr>
            <a:lvl8pPr marL="0" marR="0" lvl="7" indent="0" algn="ctr" rtl="0">
              <a:spcBef>
                <a:spcPts val="0"/>
              </a:spcBef>
              <a:spcAft>
                <a:spcPts val="0"/>
              </a:spcAft>
              <a:buNone/>
              <a:defRPr sz="533">
                <a:solidFill>
                  <a:srgbClr val="FFFFFF"/>
                </a:solidFill>
                <a:latin typeface="Corbel"/>
                <a:ea typeface="Corbel"/>
                <a:cs typeface="Corbel"/>
                <a:sym typeface="Corbel"/>
              </a:defRPr>
            </a:lvl8pPr>
            <a:lvl9pPr marL="0" marR="0" lvl="8" indent="0" algn="ctr" rtl="0">
              <a:spcBef>
                <a:spcPts val="0"/>
              </a:spcBef>
              <a:spcAft>
                <a:spcPts val="0"/>
              </a:spcAft>
              <a:buNone/>
              <a:defRPr sz="533">
                <a:solidFill>
                  <a:srgbClr val="FFFFFF"/>
                </a:solidFill>
                <a:latin typeface="Corbel"/>
                <a:ea typeface="Corbel"/>
                <a:cs typeface="Corbel"/>
                <a:sym typeface="Corbe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8789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1259224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26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1239015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0" y="1295400"/>
            <a:ext cx="10972800" cy="4800600"/>
          </a:xfrm>
        </p:spPr>
        <p:txBody>
          <a:bodyPr vert="horz" wrap="square" numCol="2">
            <a:noAutofit/>
          </a:bodyPr>
          <a:lstStyle>
            <a:lvl1pPr marL="0" indent="0">
              <a:spcAft>
                <a:spcPts val="1200"/>
              </a:spcAft>
              <a:buClr>
                <a:srgbClr val="2C74B2"/>
              </a:buClr>
              <a:buNone/>
              <a:defRPr sz="2400" b="0" i="0" baseline="0">
                <a:solidFill>
                  <a:schemeClr val="bg2">
                    <a:lumMod val="50000"/>
                  </a:schemeClr>
                </a:solidFill>
                <a:latin typeface="Arial"/>
                <a:cs typeface="Arial"/>
              </a:defRPr>
            </a:lvl1pPr>
            <a:lvl2pPr>
              <a:buClr>
                <a:srgbClr val="2C74B2"/>
              </a:buClr>
              <a:buNone/>
              <a:defRPr b="0" i="0">
                <a:solidFill>
                  <a:schemeClr val="tx1">
                    <a:lumMod val="65000"/>
                    <a:lumOff val="35000"/>
                  </a:schemeClr>
                </a:solidFill>
                <a:latin typeface="VAG Rounded Std Thin"/>
                <a:cs typeface="VAG Rounded Std Thin"/>
              </a:defRPr>
            </a:lvl2pPr>
            <a:lvl3pPr>
              <a:buClr>
                <a:srgbClr val="2C74B2"/>
              </a:buClr>
              <a:buNone/>
              <a:defRPr b="0" i="0">
                <a:solidFill>
                  <a:schemeClr val="tx1">
                    <a:lumMod val="65000"/>
                    <a:lumOff val="35000"/>
                  </a:schemeClr>
                </a:solidFill>
                <a:latin typeface="VAG Rounded Std Thin"/>
                <a:cs typeface="VAG Rounded Std Thin"/>
              </a:defRPr>
            </a:lvl3pPr>
            <a:lvl4pPr>
              <a:buClr>
                <a:srgbClr val="2C74B2"/>
              </a:buClr>
              <a:buNone/>
              <a:defRPr b="0" i="0">
                <a:solidFill>
                  <a:schemeClr val="tx1">
                    <a:lumMod val="65000"/>
                    <a:lumOff val="35000"/>
                  </a:schemeClr>
                </a:solidFill>
                <a:latin typeface="VAG Rounded Std Thin"/>
                <a:cs typeface="VAG Rounded Std Thin"/>
              </a:defRPr>
            </a:lvl4pPr>
            <a:lvl5pPr>
              <a:buClr>
                <a:srgbClr val="2C74B2"/>
              </a:buClr>
              <a:buNone/>
              <a:defRPr b="0" i="0">
                <a:solidFill>
                  <a:schemeClr val="tx1">
                    <a:lumMod val="65000"/>
                    <a:lumOff val="35000"/>
                  </a:schemeClr>
                </a:solidFill>
                <a:latin typeface="VAG Rounded Std Thin"/>
                <a:cs typeface="VAG Rounded Std Thin"/>
              </a:defRPr>
            </a:lvl5pPr>
          </a:lstStyle>
          <a:p>
            <a:pPr lvl="0"/>
            <a:r>
              <a:rPr lang="en-GB" err="1"/>
              <a:t>Lorem</a:t>
            </a:r>
            <a:r>
              <a:rPr lang="en-GB"/>
              <a:t> </a:t>
            </a:r>
            <a:r>
              <a:rPr lang="en-GB" err="1"/>
              <a:t>ipsum</a:t>
            </a:r>
            <a:r>
              <a:rPr lang="en-GB"/>
              <a:t> </a:t>
            </a:r>
            <a:r>
              <a:rPr lang="en-GB" err="1"/>
              <a:t>dolor</a:t>
            </a:r>
            <a:r>
              <a:rPr lang="en-GB"/>
              <a:t> sit </a:t>
            </a:r>
            <a:r>
              <a:rPr lang="en-GB" err="1"/>
              <a:t>amet</a:t>
            </a:r>
            <a:r>
              <a:rPr lang="en-GB"/>
              <a:t>, vim </a:t>
            </a:r>
            <a:r>
              <a:rPr lang="en-GB" err="1"/>
              <a:t>quis</a:t>
            </a:r>
            <a:r>
              <a:rPr lang="en-GB"/>
              <a:t> </a:t>
            </a:r>
            <a:r>
              <a:rPr lang="en-GB" err="1"/>
              <a:t>invidunt</a:t>
            </a:r>
            <a:r>
              <a:rPr lang="en-GB"/>
              <a:t> et. Vis </a:t>
            </a:r>
            <a:r>
              <a:rPr lang="en-GB" err="1"/>
              <a:t>tota</a:t>
            </a:r>
            <a:r>
              <a:rPr lang="en-GB"/>
              <a:t> </a:t>
            </a:r>
            <a:r>
              <a:rPr lang="en-GB" err="1"/>
              <a:t>propriae</a:t>
            </a:r>
            <a:r>
              <a:rPr lang="en-GB"/>
              <a:t> </a:t>
            </a:r>
            <a:r>
              <a:rPr lang="en-GB" err="1"/>
              <a:t>deserunt</a:t>
            </a:r>
            <a:r>
              <a:rPr lang="en-GB"/>
              <a:t> an, </a:t>
            </a:r>
            <a:r>
              <a:rPr lang="en-GB" err="1"/>
              <a:t>audire</a:t>
            </a:r>
            <a:r>
              <a:rPr lang="en-GB"/>
              <a:t> </a:t>
            </a:r>
            <a:r>
              <a:rPr lang="en-GB" err="1"/>
              <a:t>elaboraret</a:t>
            </a:r>
            <a:r>
              <a:rPr lang="en-GB"/>
              <a:t> et vel. Ad </a:t>
            </a:r>
            <a:r>
              <a:rPr lang="en-GB" err="1"/>
              <a:t>mediocrem</a:t>
            </a:r>
            <a:r>
              <a:rPr lang="en-GB"/>
              <a:t> </a:t>
            </a:r>
            <a:r>
              <a:rPr lang="en-GB" err="1"/>
              <a:t>gubergren</a:t>
            </a:r>
            <a:r>
              <a:rPr lang="en-GB"/>
              <a:t> </a:t>
            </a:r>
            <a:r>
              <a:rPr lang="en-GB" err="1"/>
              <a:t>deseruisse</a:t>
            </a:r>
            <a:r>
              <a:rPr lang="en-GB"/>
              <a:t> </a:t>
            </a:r>
            <a:r>
              <a:rPr lang="en-GB" err="1"/>
              <a:t>vel</a:t>
            </a:r>
            <a:r>
              <a:rPr lang="en-GB"/>
              <a:t>, </a:t>
            </a:r>
            <a:r>
              <a:rPr lang="en-GB" err="1"/>
              <a:t>ut</a:t>
            </a:r>
            <a:r>
              <a:rPr lang="en-GB"/>
              <a:t> </a:t>
            </a:r>
            <a:r>
              <a:rPr lang="en-GB" err="1"/>
              <a:t>scaevola</a:t>
            </a:r>
            <a:r>
              <a:rPr lang="en-GB"/>
              <a:t> </a:t>
            </a:r>
            <a:r>
              <a:rPr lang="en-GB" err="1"/>
              <a:t>scribentur</a:t>
            </a:r>
            <a:r>
              <a:rPr lang="en-GB"/>
              <a:t> sed. Has </a:t>
            </a:r>
            <a:r>
              <a:rPr lang="en-GB" err="1"/>
              <a:t>solet</a:t>
            </a:r>
            <a:r>
              <a:rPr lang="en-GB"/>
              <a:t> </a:t>
            </a:r>
            <a:r>
              <a:rPr lang="en-GB" err="1"/>
              <a:t>comprehensam</a:t>
            </a:r>
            <a:r>
              <a:rPr lang="en-GB"/>
              <a:t> </a:t>
            </a:r>
            <a:r>
              <a:rPr lang="en-GB" err="1"/>
              <a:t>ut</a:t>
            </a:r>
            <a:r>
              <a:rPr lang="en-GB"/>
              <a:t>, </a:t>
            </a:r>
            <a:r>
              <a:rPr lang="en-GB" err="1"/>
              <a:t>esse</a:t>
            </a:r>
            <a:r>
              <a:rPr lang="en-GB"/>
              <a:t> </a:t>
            </a:r>
            <a:r>
              <a:rPr lang="en-GB" err="1"/>
              <a:t>sanctus</a:t>
            </a:r>
            <a:r>
              <a:rPr lang="en-GB"/>
              <a:t> </a:t>
            </a:r>
            <a:r>
              <a:rPr lang="en-GB" err="1"/>
              <a:t>efficiendi</a:t>
            </a:r>
            <a:r>
              <a:rPr lang="en-GB"/>
              <a:t> ne vis. Magna </a:t>
            </a:r>
            <a:r>
              <a:rPr lang="en-GB" err="1"/>
              <a:t>timeam</a:t>
            </a:r>
            <a:r>
              <a:rPr lang="en-GB"/>
              <a:t> </a:t>
            </a:r>
            <a:r>
              <a:rPr lang="en-GB" err="1"/>
              <a:t>fabellas</a:t>
            </a:r>
            <a:r>
              <a:rPr lang="en-GB"/>
              <a:t> </a:t>
            </a:r>
            <a:r>
              <a:rPr lang="en-GB" err="1"/>
              <a:t>mel</a:t>
            </a:r>
            <a:r>
              <a:rPr lang="en-GB"/>
              <a:t> </a:t>
            </a:r>
            <a:r>
              <a:rPr lang="en-GB" err="1"/>
              <a:t>te</a:t>
            </a:r>
            <a:r>
              <a:rPr lang="en-GB"/>
              <a:t>, at sit </a:t>
            </a:r>
            <a:r>
              <a:rPr lang="en-GB" err="1"/>
              <a:t>libris</a:t>
            </a:r>
            <a:r>
              <a:rPr lang="en-GB"/>
              <a:t> </a:t>
            </a:r>
            <a:r>
              <a:rPr lang="en-GB" err="1"/>
              <a:t>accusamus</a:t>
            </a:r>
            <a:r>
              <a:rPr lang="en-GB"/>
              <a:t>, </a:t>
            </a:r>
            <a:r>
              <a:rPr lang="en-GB" err="1"/>
              <a:t>simul</a:t>
            </a:r>
            <a:r>
              <a:rPr lang="en-GB"/>
              <a:t> </a:t>
            </a:r>
            <a:r>
              <a:rPr lang="en-GB" err="1"/>
              <a:t>suscipit</a:t>
            </a:r>
            <a:r>
              <a:rPr lang="en-GB"/>
              <a:t> </a:t>
            </a:r>
            <a:r>
              <a:rPr lang="en-GB" err="1"/>
              <a:t>praesent</a:t>
            </a:r>
            <a:r>
              <a:rPr lang="en-GB"/>
              <a:t> vim </a:t>
            </a:r>
            <a:r>
              <a:rPr lang="en-GB" err="1"/>
              <a:t>eu</a:t>
            </a:r>
            <a:r>
              <a:rPr lang="en-GB"/>
              <a:t>.</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2461258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694" indent="0" algn="ctr">
              <a:buNone/>
              <a:defRPr>
                <a:solidFill>
                  <a:schemeClr val="tx1">
                    <a:tint val="75000"/>
                  </a:schemeClr>
                </a:solidFill>
              </a:defRPr>
            </a:lvl2pPr>
            <a:lvl3pPr marL="913388" indent="0" algn="ctr">
              <a:buNone/>
              <a:defRPr>
                <a:solidFill>
                  <a:schemeClr val="tx1">
                    <a:tint val="75000"/>
                  </a:schemeClr>
                </a:solidFill>
              </a:defRPr>
            </a:lvl3pPr>
            <a:lvl4pPr marL="1370082" indent="0" algn="ctr">
              <a:buNone/>
              <a:defRPr>
                <a:solidFill>
                  <a:schemeClr val="tx1">
                    <a:tint val="75000"/>
                  </a:schemeClr>
                </a:solidFill>
              </a:defRPr>
            </a:lvl4pPr>
            <a:lvl5pPr marL="1826775" indent="0" algn="ctr">
              <a:buNone/>
              <a:defRPr>
                <a:solidFill>
                  <a:schemeClr val="tx1">
                    <a:tint val="75000"/>
                  </a:schemeClr>
                </a:solidFill>
              </a:defRPr>
            </a:lvl5pPr>
            <a:lvl6pPr marL="2283474" indent="0" algn="ctr">
              <a:buNone/>
              <a:defRPr>
                <a:solidFill>
                  <a:schemeClr val="tx1">
                    <a:tint val="75000"/>
                  </a:schemeClr>
                </a:solidFill>
              </a:defRPr>
            </a:lvl6pPr>
            <a:lvl7pPr marL="2740171" indent="0" algn="ctr">
              <a:buNone/>
              <a:defRPr>
                <a:solidFill>
                  <a:schemeClr val="tx1">
                    <a:tint val="75000"/>
                  </a:schemeClr>
                </a:solidFill>
              </a:defRPr>
            </a:lvl7pPr>
            <a:lvl8pPr marL="3196864" indent="0" algn="ctr">
              <a:buNone/>
              <a:defRPr>
                <a:solidFill>
                  <a:schemeClr val="tx1">
                    <a:tint val="75000"/>
                  </a:schemeClr>
                </a:solidFill>
              </a:defRPr>
            </a:lvl8pPr>
            <a:lvl9pPr marL="36535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24354F-05B5-4CA2-A9B8-FA9E2D70E7AA}" type="datetime1">
              <a:rPr lang="en-US" smtClean="0">
                <a:solidFill>
                  <a:prstClr val="black">
                    <a:tint val="75000"/>
                  </a:prstClr>
                </a:solidFill>
              </a:rPr>
              <a:t>5/9/24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377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EFA190-3415-45FB-91AB-49DD4B436F1F}" type="datetime1">
              <a:rPr lang="en-US" smtClean="0">
                <a:solidFill>
                  <a:prstClr val="black">
                    <a:tint val="75000"/>
                  </a:prstClr>
                </a:solidFill>
              </a:rPr>
              <a:t>5/9/24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665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6694" indent="0">
              <a:buNone/>
              <a:defRPr sz="1800">
                <a:solidFill>
                  <a:schemeClr val="tx1">
                    <a:tint val="75000"/>
                  </a:schemeClr>
                </a:solidFill>
              </a:defRPr>
            </a:lvl2pPr>
            <a:lvl3pPr marL="913388" indent="0">
              <a:buNone/>
              <a:defRPr sz="1600">
                <a:solidFill>
                  <a:schemeClr val="tx1">
                    <a:tint val="75000"/>
                  </a:schemeClr>
                </a:solidFill>
              </a:defRPr>
            </a:lvl3pPr>
            <a:lvl4pPr marL="1370082" indent="0">
              <a:buNone/>
              <a:defRPr sz="1400">
                <a:solidFill>
                  <a:schemeClr val="tx1">
                    <a:tint val="75000"/>
                  </a:schemeClr>
                </a:solidFill>
              </a:defRPr>
            </a:lvl4pPr>
            <a:lvl5pPr marL="1826775" indent="0">
              <a:buNone/>
              <a:defRPr sz="1400">
                <a:solidFill>
                  <a:schemeClr val="tx1">
                    <a:tint val="75000"/>
                  </a:schemeClr>
                </a:solidFill>
              </a:defRPr>
            </a:lvl5pPr>
            <a:lvl6pPr marL="2283474" indent="0">
              <a:buNone/>
              <a:defRPr sz="1400">
                <a:solidFill>
                  <a:schemeClr val="tx1">
                    <a:tint val="75000"/>
                  </a:schemeClr>
                </a:solidFill>
              </a:defRPr>
            </a:lvl6pPr>
            <a:lvl7pPr marL="2740171" indent="0">
              <a:buNone/>
              <a:defRPr sz="1400">
                <a:solidFill>
                  <a:schemeClr val="tx1">
                    <a:tint val="75000"/>
                  </a:schemeClr>
                </a:solidFill>
              </a:defRPr>
            </a:lvl7pPr>
            <a:lvl8pPr marL="3196864" indent="0">
              <a:buNone/>
              <a:defRPr sz="1400">
                <a:solidFill>
                  <a:schemeClr val="tx1">
                    <a:tint val="75000"/>
                  </a:schemeClr>
                </a:solidFill>
              </a:defRPr>
            </a:lvl8pPr>
            <a:lvl9pPr marL="365356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FDB76-D561-42A8-AD89-796D06EB59C7}" type="datetime1">
              <a:rPr lang="en-US" smtClean="0">
                <a:solidFill>
                  <a:prstClr val="black">
                    <a:tint val="75000"/>
                  </a:prstClr>
                </a:solidFill>
              </a:rPr>
              <a:t>5/9/24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08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8363AD-C868-42AA-9228-D2A5B9BA4F7D}" type="datetime1">
              <a:rPr lang="en-US" smtClean="0">
                <a:solidFill>
                  <a:prstClr val="black">
                    <a:tint val="75000"/>
                  </a:prstClr>
                </a:solidFill>
              </a:rPr>
              <a:t>5/9/24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72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A6546F-BE44-4DDA-91B2-F942AE259ABB}" type="slidenum">
              <a:rPr lang="en-US" altLang="en-US" smtClean="0"/>
              <a:pPr>
                <a:defRPr/>
              </a:pPr>
              <a:t>‹#›</a:t>
            </a:fld>
            <a:endParaRPr lang="en-US" altLang="en-US"/>
          </a:p>
        </p:txBody>
      </p:sp>
    </p:spTree>
    <p:extLst>
      <p:ext uri="{BB962C8B-B14F-4D97-AF65-F5344CB8AC3E}">
        <p14:creationId xmlns:p14="http://schemas.microsoft.com/office/powerpoint/2010/main" val="48765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6694" indent="0">
              <a:buNone/>
              <a:defRPr sz="2000" b="1"/>
            </a:lvl2pPr>
            <a:lvl3pPr marL="913388" indent="0">
              <a:buNone/>
              <a:defRPr sz="1800" b="1"/>
            </a:lvl3pPr>
            <a:lvl4pPr marL="1370082" indent="0">
              <a:buNone/>
              <a:defRPr sz="1600" b="1"/>
            </a:lvl4pPr>
            <a:lvl5pPr marL="1826775" indent="0">
              <a:buNone/>
              <a:defRPr sz="1600" b="1"/>
            </a:lvl5pPr>
            <a:lvl6pPr marL="2283474" indent="0">
              <a:buNone/>
              <a:defRPr sz="1600" b="1"/>
            </a:lvl6pPr>
            <a:lvl7pPr marL="2740171" indent="0">
              <a:buNone/>
              <a:defRPr sz="1600" b="1"/>
            </a:lvl7pPr>
            <a:lvl8pPr marL="3196864" indent="0">
              <a:buNone/>
              <a:defRPr sz="1600" b="1"/>
            </a:lvl8pPr>
            <a:lvl9pPr marL="36535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6694" indent="0">
              <a:buNone/>
              <a:defRPr sz="2000" b="1"/>
            </a:lvl2pPr>
            <a:lvl3pPr marL="913388" indent="0">
              <a:buNone/>
              <a:defRPr sz="1800" b="1"/>
            </a:lvl3pPr>
            <a:lvl4pPr marL="1370082" indent="0">
              <a:buNone/>
              <a:defRPr sz="1600" b="1"/>
            </a:lvl4pPr>
            <a:lvl5pPr marL="1826775" indent="0">
              <a:buNone/>
              <a:defRPr sz="1600" b="1"/>
            </a:lvl5pPr>
            <a:lvl6pPr marL="2283474" indent="0">
              <a:buNone/>
              <a:defRPr sz="1600" b="1"/>
            </a:lvl6pPr>
            <a:lvl7pPr marL="2740171" indent="0">
              <a:buNone/>
              <a:defRPr sz="1600" b="1"/>
            </a:lvl7pPr>
            <a:lvl8pPr marL="3196864" indent="0">
              <a:buNone/>
              <a:defRPr sz="1600" b="1"/>
            </a:lvl8pPr>
            <a:lvl9pPr marL="36535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F4790F-15E8-4EAF-B4CF-3E6E696910B3}" type="datetime1">
              <a:rPr lang="en-US" smtClean="0">
                <a:solidFill>
                  <a:prstClr val="black">
                    <a:tint val="75000"/>
                  </a:prstClr>
                </a:solidFill>
              </a:rPr>
              <a:t>5/9/24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3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FAD6B6-FA30-4392-975D-600C5D7DD056}" type="datetime1">
              <a:rPr lang="en-US" smtClean="0">
                <a:solidFill>
                  <a:prstClr val="black">
                    <a:tint val="75000"/>
                  </a:prstClr>
                </a:solidFill>
              </a:rPr>
              <a:t>5/9/24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479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32601-FDFE-4C17-8A3E-B9D09CDA41E4}" type="datetime1">
              <a:rPr lang="en-US" smtClean="0">
                <a:solidFill>
                  <a:prstClr val="black">
                    <a:tint val="75000"/>
                  </a:prstClr>
                </a:solidFill>
              </a:rPr>
              <a:t>5/9/24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870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6694" indent="0">
              <a:buNone/>
              <a:defRPr sz="1200"/>
            </a:lvl2pPr>
            <a:lvl3pPr marL="913388" indent="0">
              <a:buNone/>
              <a:defRPr sz="1000"/>
            </a:lvl3pPr>
            <a:lvl4pPr marL="1370082" indent="0">
              <a:buNone/>
              <a:defRPr sz="900"/>
            </a:lvl4pPr>
            <a:lvl5pPr marL="1826775" indent="0">
              <a:buNone/>
              <a:defRPr sz="900"/>
            </a:lvl5pPr>
            <a:lvl6pPr marL="2283474" indent="0">
              <a:buNone/>
              <a:defRPr sz="900"/>
            </a:lvl6pPr>
            <a:lvl7pPr marL="2740171" indent="0">
              <a:buNone/>
              <a:defRPr sz="900"/>
            </a:lvl7pPr>
            <a:lvl8pPr marL="3196864" indent="0">
              <a:buNone/>
              <a:defRPr sz="900"/>
            </a:lvl8pPr>
            <a:lvl9pPr marL="36535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5042B-F485-454A-8428-8310135D5B00}" type="datetime1">
              <a:rPr lang="en-US" smtClean="0">
                <a:solidFill>
                  <a:prstClr val="black">
                    <a:tint val="75000"/>
                  </a:prstClr>
                </a:solidFill>
              </a:rPr>
              <a:t>5/9/24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33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94" indent="0">
              <a:buNone/>
              <a:defRPr sz="2800"/>
            </a:lvl2pPr>
            <a:lvl3pPr marL="913388" indent="0">
              <a:buNone/>
              <a:defRPr sz="2400"/>
            </a:lvl3pPr>
            <a:lvl4pPr marL="1370082" indent="0">
              <a:buNone/>
              <a:defRPr sz="2000"/>
            </a:lvl4pPr>
            <a:lvl5pPr marL="1826775" indent="0">
              <a:buNone/>
              <a:defRPr sz="2000"/>
            </a:lvl5pPr>
            <a:lvl6pPr marL="2283474" indent="0">
              <a:buNone/>
              <a:defRPr sz="2000"/>
            </a:lvl6pPr>
            <a:lvl7pPr marL="2740171" indent="0">
              <a:buNone/>
              <a:defRPr sz="2000"/>
            </a:lvl7pPr>
            <a:lvl8pPr marL="3196864" indent="0">
              <a:buNone/>
              <a:defRPr sz="2000"/>
            </a:lvl8pPr>
            <a:lvl9pPr marL="3653561"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6694" indent="0">
              <a:buNone/>
              <a:defRPr sz="1200"/>
            </a:lvl2pPr>
            <a:lvl3pPr marL="913388" indent="0">
              <a:buNone/>
              <a:defRPr sz="1000"/>
            </a:lvl3pPr>
            <a:lvl4pPr marL="1370082" indent="0">
              <a:buNone/>
              <a:defRPr sz="900"/>
            </a:lvl4pPr>
            <a:lvl5pPr marL="1826775" indent="0">
              <a:buNone/>
              <a:defRPr sz="900"/>
            </a:lvl5pPr>
            <a:lvl6pPr marL="2283474" indent="0">
              <a:buNone/>
              <a:defRPr sz="900"/>
            </a:lvl6pPr>
            <a:lvl7pPr marL="2740171" indent="0">
              <a:buNone/>
              <a:defRPr sz="900"/>
            </a:lvl7pPr>
            <a:lvl8pPr marL="3196864" indent="0">
              <a:buNone/>
              <a:defRPr sz="900"/>
            </a:lvl8pPr>
            <a:lvl9pPr marL="36535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1A60E-5BC8-427D-9A1E-87EF4A720A30}" type="datetime1">
              <a:rPr lang="en-US" smtClean="0">
                <a:solidFill>
                  <a:prstClr val="black">
                    <a:tint val="75000"/>
                  </a:prstClr>
                </a:solidFill>
              </a:rPr>
              <a:t>5/9/24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7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DA81A-E930-4336-815A-A3515510D83A}" type="datetime1">
              <a:rPr lang="en-US" smtClean="0">
                <a:solidFill>
                  <a:prstClr val="black">
                    <a:tint val="75000"/>
                  </a:prstClr>
                </a:solidFill>
              </a:rPr>
              <a:t>5/9/24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246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E101A-F9DF-490A-809A-AE526149CC36}" type="datetime1">
              <a:rPr lang="en-US" smtClean="0">
                <a:solidFill>
                  <a:prstClr val="black">
                    <a:tint val="75000"/>
                  </a:prstClr>
                </a:solidFill>
              </a:rPr>
              <a:t>5/9/24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82452-F5CB-A447-8BEA-477ED20E5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41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B004-867A-B7CB-627D-2E8A24519A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A6708-6B57-32DA-E477-C8EDFA998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5E4A4-12F3-4374-AA8F-7F8474ACF2B3}"/>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D9015AE2-F022-AFE4-4F01-631A76970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2D5DF-042B-5FE9-2A2E-F79DF8331738}"/>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724686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E742-9280-ACA8-FE2F-AB4127CE8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E612C-AECB-3B2B-4FF6-3047806B8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0C371-670C-ECB1-6347-67930DA3E61C}"/>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7FD9C39E-18C3-FA17-738D-19DC4B0BD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4F138-4271-6971-C709-00EB3FEA6D23}"/>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3118583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E03C-0865-7300-92DE-F28DD63CA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DCE882-5282-819F-20F9-A486629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FC62A-8A9D-1F19-4CED-D1A3165E493C}"/>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917F6C35-FA47-F6D1-9F15-65F32E7FC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3D24C-27E8-7A23-46AB-EC3854AD3318}"/>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237577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C8AE25-5F21-47C3-9112-87E15CE1CC55}" type="slidenum">
              <a:rPr lang="en-US" altLang="en-US" smtClean="0"/>
              <a:pPr>
                <a:defRPr/>
              </a:pPr>
              <a:t>‹#›</a:t>
            </a:fld>
            <a:endParaRPr lang="en-US" altLang="en-US"/>
          </a:p>
        </p:txBody>
      </p:sp>
    </p:spTree>
    <p:extLst>
      <p:ext uri="{BB962C8B-B14F-4D97-AF65-F5344CB8AC3E}">
        <p14:creationId xmlns:p14="http://schemas.microsoft.com/office/powerpoint/2010/main" val="18828225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CD48-EEC4-07B6-112D-42A546EA6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DA47F-A181-636B-FF9E-88B03B6A6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4FEBD-3005-A9D6-4EF6-32812501FC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F0B8D-4F44-E227-25B3-CB2DCCFEB190}"/>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6" name="Footer Placeholder 5">
            <a:extLst>
              <a:ext uri="{FF2B5EF4-FFF2-40B4-BE49-F238E27FC236}">
                <a16:creationId xmlns:a16="http://schemas.microsoft.com/office/drawing/2014/main" id="{15E63E49-2322-0D5E-00C5-1D304F8AF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AD888-3A7D-7CD9-66B8-E9BCE895A57D}"/>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3982116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5E13-E7DD-E430-AA64-FDB266B9D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F46C9-32C0-34FA-D6D1-BBE5ECD7D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9F275-77F8-5B46-3AA0-85AF09D951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51FB8-60AE-BAD1-1BF3-4EBB3320F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37B582-1963-4772-C03F-318B5EE06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5DAD8-473C-1818-E998-6C614A23F4D5}"/>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8" name="Footer Placeholder 7">
            <a:extLst>
              <a:ext uri="{FF2B5EF4-FFF2-40B4-BE49-F238E27FC236}">
                <a16:creationId xmlns:a16="http://schemas.microsoft.com/office/drawing/2014/main" id="{4696B476-9BD3-18D9-2EC6-D4FBE9A2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8BB84-9678-ECD5-441E-C7C2EFF045B9}"/>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3584363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B7BE-B1B7-9F7F-C3E9-C86B0F71E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7A439-FB7A-7D7A-0047-26B6DEC1F1BA}"/>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4" name="Footer Placeholder 3">
            <a:extLst>
              <a:ext uri="{FF2B5EF4-FFF2-40B4-BE49-F238E27FC236}">
                <a16:creationId xmlns:a16="http://schemas.microsoft.com/office/drawing/2014/main" id="{4C70C213-18BC-08C1-187C-8C16410CAF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D4A709-DE02-DA84-4C73-5DACA0C04F5C}"/>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608277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CB027-24D6-4F18-61BA-1AD4086CA00D}"/>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3" name="Footer Placeholder 2">
            <a:extLst>
              <a:ext uri="{FF2B5EF4-FFF2-40B4-BE49-F238E27FC236}">
                <a16:creationId xmlns:a16="http://schemas.microsoft.com/office/drawing/2014/main" id="{E98BF346-1670-6976-6810-29978D0505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C3C637-31D6-1455-7E57-919E732FE122}"/>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4108060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C1F6-9956-982C-3022-3EDDBA76A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75637-7B63-FB8A-4AAB-D2A3FDF23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73A47-06A1-8145-482B-10A7BC635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D1698-F3B7-40B7-40B4-40C49F2D5B01}"/>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6" name="Footer Placeholder 5">
            <a:extLst>
              <a:ext uri="{FF2B5EF4-FFF2-40B4-BE49-F238E27FC236}">
                <a16:creationId xmlns:a16="http://schemas.microsoft.com/office/drawing/2014/main" id="{85D3B827-126B-FC85-0A54-2E914E00E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3B555-E0BC-A9F8-F490-2D64C5624D0D}"/>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1514372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4C67-39F5-C825-0828-334645568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D675B0-0EFC-BB46-F114-B42493135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196F0A-B355-4B1C-E7E9-7E3F148B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D2EB-065B-0B9A-C363-C7C48436ED44}"/>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6" name="Footer Placeholder 5">
            <a:extLst>
              <a:ext uri="{FF2B5EF4-FFF2-40B4-BE49-F238E27FC236}">
                <a16:creationId xmlns:a16="http://schemas.microsoft.com/office/drawing/2014/main" id="{858CD7DC-2F36-929B-769E-E3776C0B7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F32F4-2922-8E9C-1296-849231B04521}"/>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2999845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FEBD-4447-76C5-9850-4570FF754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25CAB-A803-5423-2FCE-883F3EE63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E42B2-6D85-43FC-C3EC-A20D7615E9C1}"/>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89E2C6D6-C8F3-69BE-8641-F823D79B1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A9509-AF02-127C-21A3-804979AF3478}"/>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1205393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A357A-6937-2E11-6077-8257B9FF8F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01766-25D9-006F-2E77-BAC51901E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FFBD-3330-5DEE-80D5-C8632AD4F868}"/>
              </a:ext>
            </a:extLst>
          </p:cNvPr>
          <p:cNvSpPr>
            <a:spLocks noGrp="1"/>
          </p:cNvSpPr>
          <p:nvPr>
            <p:ph type="dt" sz="half" idx="10"/>
          </p:nvPr>
        </p:nvSpPr>
        <p:spPr/>
        <p:txBody>
          <a:body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61CA919A-9DAA-6788-E589-53737B88C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78DC0-ED11-6B24-ABA8-17A7DA605B4C}"/>
              </a:ext>
            </a:extLst>
          </p:cNvPr>
          <p:cNvSpPr>
            <a:spLocks noGrp="1"/>
          </p:cNvSpPr>
          <p:nvPr>
            <p:ph type="sldNum" sz="quarter" idx="12"/>
          </p:nvPr>
        </p:nvSpPr>
        <p:spPr/>
        <p:txBody>
          <a:bodyPr/>
          <a:lstStyle/>
          <a:p>
            <a:fld id="{971150A2-0C6D-4509-B2DC-2FA14E29C1B5}" type="slidenum">
              <a:rPr lang="en-US" smtClean="0"/>
              <a:t>‹#›</a:t>
            </a:fld>
            <a:endParaRPr lang="en-US"/>
          </a:p>
        </p:txBody>
      </p:sp>
    </p:spTree>
    <p:extLst>
      <p:ext uri="{BB962C8B-B14F-4D97-AF65-F5344CB8AC3E}">
        <p14:creationId xmlns:p14="http://schemas.microsoft.com/office/powerpoint/2010/main" val="204332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16E54-1A76-4164-8DA5-4132B12F0EE1}" type="slidenum">
              <a:rPr lang="en-US" altLang="en-US" smtClean="0"/>
              <a:pPr>
                <a:defRPr/>
              </a:pPr>
              <a:t>‹#›</a:t>
            </a:fld>
            <a:endParaRPr lang="en-US" altLang="en-US"/>
          </a:p>
        </p:txBody>
      </p:sp>
    </p:spTree>
    <p:extLst>
      <p:ext uri="{BB962C8B-B14F-4D97-AF65-F5344CB8AC3E}">
        <p14:creationId xmlns:p14="http://schemas.microsoft.com/office/powerpoint/2010/main" val="2482583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A6546F-BE44-4DDA-91B2-F942AE259ABB}" type="slidenum">
              <a:rPr lang="en-US" altLang="en-US" smtClean="0"/>
              <a:pPr>
                <a:defRPr/>
              </a:pPr>
              <a:t>‹#›</a:t>
            </a:fld>
            <a:endParaRPr lang="en-US" altLang="en-US"/>
          </a:p>
        </p:txBody>
      </p:sp>
      <p:grpSp>
        <p:nvGrpSpPr>
          <p:cNvPr id="13" name="Group 12"/>
          <p:cNvGrpSpPr/>
          <p:nvPr/>
        </p:nvGrpSpPr>
        <p:grpSpPr>
          <a:xfrm>
            <a:off x="0" y="6614984"/>
            <a:ext cx="12192000" cy="243016"/>
            <a:chOff x="527219" y="5000369"/>
            <a:chExt cx="6755030" cy="514864"/>
          </a:xfrm>
        </p:grpSpPr>
        <p:sp>
          <p:nvSpPr>
            <p:cNvPr id="11" name="Rectangle 10"/>
            <p:cNvSpPr/>
            <p:nvPr/>
          </p:nvSpPr>
          <p:spPr>
            <a:xfrm>
              <a:off x="527222" y="5000369"/>
              <a:ext cx="6755027" cy="514864"/>
            </a:xfrm>
            <a:prstGeom prst="rect">
              <a:avLst/>
            </a:prstGeom>
            <a:gradFill>
              <a:gsLst>
                <a:gs pos="0">
                  <a:srgbClr val="ECBD46"/>
                </a:gs>
                <a:gs pos="54500">
                  <a:srgbClr val="EFF781"/>
                </a:gs>
                <a:gs pos="100000">
                  <a:schemeClr val="accent2">
                    <a:lumMod val="75000"/>
                  </a:schemeClr>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sp>
          <p:nvSpPr>
            <p:cNvPr id="9" name="Rectangle 8"/>
            <p:cNvSpPr/>
            <p:nvPr/>
          </p:nvSpPr>
          <p:spPr>
            <a:xfrm flipH="1">
              <a:off x="527219" y="5000369"/>
              <a:ext cx="1359246" cy="514864"/>
            </a:xfrm>
            <a:prstGeom prst="rect">
              <a:avLst/>
            </a:prstGeom>
            <a:gradFill>
              <a:gsLst>
                <a:gs pos="87000">
                  <a:srgbClr val="F2D07A"/>
                </a:gs>
                <a:gs pos="1000">
                  <a:srgbClr val="EDCF58"/>
                </a:gs>
                <a:gs pos="55000">
                  <a:srgbClr val="AE7D24"/>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grpSp>
      <p:pic>
        <p:nvPicPr>
          <p:cNvPr id="10" name="Picture 9">
            <a:extLst>
              <a:ext uri="{FF2B5EF4-FFF2-40B4-BE49-F238E27FC236}">
                <a16:creationId xmlns:a16="http://schemas.microsoft.com/office/drawing/2014/main" id="{18F1D13B-37C3-9545-9F98-1540ED332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4070" y="6221219"/>
            <a:ext cx="2387930" cy="636781"/>
          </a:xfrm>
          <a:prstGeom prst="rect">
            <a:avLst/>
          </a:prstGeom>
        </p:spPr>
      </p:pic>
    </p:spTree>
    <p:extLst>
      <p:ext uri="{BB962C8B-B14F-4D97-AF65-F5344CB8AC3E}">
        <p14:creationId xmlns:p14="http://schemas.microsoft.com/office/powerpoint/2010/main" val="154852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3A1C82-9085-4258-BEE1-FB510F4C3F27}" type="slidenum">
              <a:rPr lang="en-US" altLang="en-US" smtClean="0"/>
              <a:pPr>
                <a:defRPr/>
              </a:pPr>
              <a:t>‹#›</a:t>
            </a:fld>
            <a:endParaRPr lang="en-US" altLang="en-US"/>
          </a:p>
        </p:txBody>
      </p:sp>
    </p:spTree>
    <p:extLst>
      <p:ext uri="{BB962C8B-B14F-4D97-AF65-F5344CB8AC3E}">
        <p14:creationId xmlns:p14="http://schemas.microsoft.com/office/powerpoint/2010/main" val="1268691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3A1C82-9085-4258-BEE1-FB510F4C3F27}" type="slidenum">
              <a:rPr lang="en-US" altLang="en-US" smtClean="0"/>
              <a:pPr>
                <a:defRPr/>
              </a:pPr>
              <a:t>‹#›</a:t>
            </a:fld>
            <a:endParaRPr lang="en-US" altLang="en-US"/>
          </a:p>
        </p:txBody>
      </p:sp>
    </p:spTree>
    <p:extLst>
      <p:ext uri="{BB962C8B-B14F-4D97-AF65-F5344CB8AC3E}">
        <p14:creationId xmlns:p14="http://schemas.microsoft.com/office/powerpoint/2010/main" val="3360931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10F384-096D-4D14-AF5C-73C6BD2197A2}" type="slidenum">
              <a:rPr lang="en-US" altLang="en-US" smtClean="0"/>
              <a:pPr>
                <a:defRPr/>
              </a:pPr>
              <a:t>‹#›</a:t>
            </a:fld>
            <a:endParaRPr lang="en-US" altLang="en-US"/>
          </a:p>
        </p:txBody>
      </p:sp>
    </p:spTree>
    <p:extLst>
      <p:ext uri="{BB962C8B-B14F-4D97-AF65-F5344CB8AC3E}">
        <p14:creationId xmlns:p14="http://schemas.microsoft.com/office/powerpoint/2010/main" val="956268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BF2C7C2-CB4D-4D3D-AEE6-3D8C69776A9F}" type="slidenum">
              <a:rPr lang="en-US" altLang="en-US" smtClean="0"/>
              <a:pPr>
                <a:defRPr/>
              </a:pPr>
              <a:t>‹#›</a:t>
            </a:fld>
            <a:endParaRPr lang="en-US" altLang="en-US"/>
          </a:p>
        </p:txBody>
      </p:sp>
    </p:spTree>
    <p:extLst>
      <p:ext uri="{BB962C8B-B14F-4D97-AF65-F5344CB8AC3E}">
        <p14:creationId xmlns:p14="http://schemas.microsoft.com/office/powerpoint/2010/main" val="1579270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9199D3-86CA-4A55-81FF-E287EC9DABF2}" type="slidenum">
              <a:rPr lang="en-US" altLang="en-US" smtClean="0"/>
              <a:pPr>
                <a:defRPr/>
              </a:pPr>
              <a:t>‹#›</a:t>
            </a:fld>
            <a:endParaRPr lang="en-US" altLang="en-US"/>
          </a:p>
        </p:txBody>
      </p:sp>
    </p:spTree>
    <p:extLst>
      <p:ext uri="{BB962C8B-B14F-4D97-AF65-F5344CB8AC3E}">
        <p14:creationId xmlns:p14="http://schemas.microsoft.com/office/powerpoint/2010/main" val="1942923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C8AE25-5F21-47C3-9112-87E15CE1CC55}" type="slidenum">
              <a:rPr lang="en-US" altLang="en-US" smtClean="0"/>
              <a:pPr>
                <a:defRPr/>
              </a:pPr>
              <a:t>‹#›</a:t>
            </a:fld>
            <a:endParaRPr lang="en-US" altLang="en-US"/>
          </a:p>
        </p:txBody>
      </p:sp>
    </p:spTree>
    <p:extLst>
      <p:ext uri="{BB962C8B-B14F-4D97-AF65-F5344CB8AC3E}">
        <p14:creationId xmlns:p14="http://schemas.microsoft.com/office/powerpoint/2010/main" val="3938296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099076-3EBB-47D1-86F9-3C9F0DE76360}" type="slidenum">
              <a:rPr lang="en-US" altLang="en-US" smtClean="0"/>
              <a:pPr>
                <a:defRPr/>
              </a:pPr>
              <a:t>‹#›</a:t>
            </a:fld>
            <a:endParaRPr lang="en-US" altLang="en-US"/>
          </a:p>
        </p:txBody>
      </p:sp>
    </p:spTree>
    <p:extLst>
      <p:ext uri="{BB962C8B-B14F-4D97-AF65-F5344CB8AC3E}">
        <p14:creationId xmlns:p14="http://schemas.microsoft.com/office/powerpoint/2010/main" val="280571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25FF60-C6A3-4394-8FB9-D52BA564127A}" type="slidenum">
              <a:rPr lang="en-US" altLang="en-US" smtClean="0"/>
              <a:pPr>
                <a:defRPr/>
              </a:pPr>
              <a:t>‹#›</a:t>
            </a:fld>
            <a:endParaRPr lang="en-US" altLang="en-US"/>
          </a:p>
        </p:txBody>
      </p:sp>
    </p:spTree>
    <p:extLst>
      <p:ext uri="{BB962C8B-B14F-4D97-AF65-F5344CB8AC3E}">
        <p14:creationId xmlns:p14="http://schemas.microsoft.com/office/powerpoint/2010/main" val="2561286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941F65-4AF4-42E8-B339-612BD5C5A9E5}" type="slidenum">
              <a:rPr lang="en-US" altLang="en-US" smtClean="0"/>
              <a:pPr>
                <a:defRPr/>
              </a:pPr>
              <a:t>‹#›</a:t>
            </a:fld>
            <a:endParaRPr lang="en-US" altLang="en-US"/>
          </a:p>
        </p:txBody>
      </p:sp>
    </p:spTree>
    <p:extLst>
      <p:ext uri="{BB962C8B-B14F-4D97-AF65-F5344CB8AC3E}">
        <p14:creationId xmlns:p14="http://schemas.microsoft.com/office/powerpoint/2010/main" val="3167374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FBEC5C-5AA7-4416-AF30-D4A5EB8F621F}" type="slidenum">
              <a:rPr lang="en-US" altLang="en-US" smtClean="0"/>
              <a:pPr>
                <a:defRPr/>
              </a:pPr>
              <a:t>‹#›</a:t>
            </a:fld>
            <a:endParaRPr lang="en-US" altLang="en-US"/>
          </a:p>
        </p:txBody>
      </p:sp>
    </p:spTree>
    <p:extLst>
      <p:ext uri="{BB962C8B-B14F-4D97-AF65-F5344CB8AC3E}">
        <p14:creationId xmlns:p14="http://schemas.microsoft.com/office/powerpoint/2010/main" val="26503294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7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0" y="1295400"/>
            <a:ext cx="10972800" cy="4800600"/>
          </a:xfrm>
        </p:spPr>
        <p:txBody>
          <a:bodyPr vert="horz" wrap="square" numCol="2">
            <a:noAutofit/>
          </a:bodyPr>
          <a:lstStyle>
            <a:lvl1pPr marL="0" indent="0">
              <a:spcAft>
                <a:spcPts val="1200"/>
              </a:spcAft>
              <a:buClr>
                <a:srgbClr val="2C74B2"/>
              </a:buClr>
              <a:buNone/>
              <a:defRPr sz="2400" b="0" i="0" baseline="0">
                <a:solidFill>
                  <a:schemeClr val="bg2">
                    <a:lumMod val="50000"/>
                  </a:schemeClr>
                </a:solidFill>
                <a:latin typeface="Arial"/>
                <a:cs typeface="Arial"/>
              </a:defRPr>
            </a:lvl1pPr>
            <a:lvl2pPr>
              <a:buClr>
                <a:srgbClr val="2C74B2"/>
              </a:buClr>
              <a:buNone/>
              <a:defRPr b="0" i="0">
                <a:solidFill>
                  <a:schemeClr val="tx1">
                    <a:lumMod val="65000"/>
                    <a:lumOff val="35000"/>
                  </a:schemeClr>
                </a:solidFill>
                <a:latin typeface="VAG Rounded Std Thin"/>
                <a:cs typeface="VAG Rounded Std Thin"/>
              </a:defRPr>
            </a:lvl2pPr>
            <a:lvl3pPr>
              <a:buClr>
                <a:srgbClr val="2C74B2"/>
              </a:buClr>
              <a:buNone/>
              <a:defRPr b="0" i="0">
                <a:solidFill>
                  <a:schemeClr val="tx1">
                    <a:lumMod val="65000"/>
                    <a:lumOff val="35000"/>
                  </a:schemeClr>
                </a:solidFill>
                <a:latin typeface="VAG Rounded Std Thin"/>
                <a:cs typeface="VAG Rounded Std Thin"/>
              </a:defRPr>
            </a:lvl3pPr>
            <a:lvl4pPr>
              <a:buClr>
                <a:srgbClr val="2C74B2"/>
              </a:buClr>
              <a:buNone/>
              <a:defRPr b="0" i="0">
                <a:solidFill>
                  <a:schemeClr val="tx1">
                    <a:lumMod val="65000"/>
                    <a:lumOff val="35000"/>
                  </a:schemeClr>
                </a:solidFill>
                <a:latin typeface="VAG Rounded Std Thin"/>
                <a:cs typeface="VAG Rounded Std Thin"/>
              </a:defRPr>
            </a:lvl4pPr>
            <a:lvl5pPr>
              <a:buClr>
                <a:srgbClr val="2C74B2"/>
              </a:buClr>
              <a:buNone/>
              <a:defRPr b="0" i="0">
                <a:solidFill>
                  <a:schemeClr val="tx1">
                    <a:lumMod val="65000"/>
                    <a:lumOff val="35000"/>
                  </a:schemeClr>
                </a:solidFill>
                <a:latin typeface="VAG Rounded Std Thin"/>
                <a:cs typeface="VAG Rounded Std Thin"/>
              </a:defRPr>
            </a:lvl5pPr>
          </a:lstStyle>
          <a:p>
            <a:pPr lvl="0"/>
            <a:r>
              <a:rPr lang="en-GB" err="1"/>
              <a:t>Lorem</a:t>
            </a:r>
            <a:r>
              <a:rPr lang="en-GB"/>
              <a:t> </a:t>
            </a:r>
            <a:r>
              <a:rPr lang="en-GB" err="1"/>
              <a:t>ipsum</a:t>
            </a:r>
            <a:r>
              <a:rPr lang="en-GB"/>
              <a:t> </a:t>
            </a:r>
            <a:r>
              <a:rPr lang="en-GB" err="1"/>
              <a:t>dolor</a:t>
            </a:r>
            <a:r>
              <a:rPr lang="en-GB"/>
              <a:t> sit </a:t>
            </a:r>
            <a:r>
              <a:rPr lang="en-GB" err="1"/>
              <a:t>amet</a:t>
            </a:r>
            <a:r>
              <a:rPr lang="en-GB"/>
              <a:t>, vim </a:t>
            </a:r>
            <a:r>
              <a:rPr lang="en-GB" err="1"/>
              <a:t>quis</a:t>
            </a:r>
            <a:r>
              <a:rPr lang="en-GB"/>
              <a:t> </a:t>
            </a:r>
            <a:r>
              <a:rPr lang="en-GB" err="1"/>
              <a:t>invidunt</a:t>
            </a:r>
            <a:r>
              <a:rPr lang="en-GB"/>
              <a:t> et. Vis </a:t>
            </a:r>
            <a:r>
              <a:rPr lang="en-GB" err="1"/>
              <a:t>tota</a:t>
            </a:r>
            <a:r>
              <a:rPr lang="en-GB"/>
              <a:t> </a:t>
            </a:r>
            <a:r>
              <a:rPr lang="en-GB" err="1"/>
              <a:t>propriae</a:t>
            </a:r>
            <a:r>
              <a:rPr lang="en-GB"/>
              <a:t> </a:t>
            </a:r>
            <a:r>
              <a:rPr lang="en-GB" err="1"/>
              <a:t>deserunt</a:t>
            </a:r>
            <a:r>
              <a:rPr lang="en-GB"/>
              <a:t> an, </a:t>
            </a:r>
            <a:r>
              <a:rPr lang="en-GB" err="1"/>
              <a:t>audire</a:t>
            </a:r>
            <a:r>
              <a:rPr lang="en-GB"/>
              <a:t> </a:t>
            </a:r>
            <a:r>
              <a:rPr lang="en-GB" err="1"/>
              <a:t>elaboraret</a:t>
            </a:r>
            <a:r>
              <a:rPr lang="en-GB"/>
              <a:t> et vel. Ad </a:t>
            </a:r>
            <a:r>
              <a:rPr lang="en-GB" err="1"/>
              <a:t>mediocrem</a:t>
            </a:r>
            <a:r>
              <a:rPr lang="en-GB"/>
              <a:t> </a:t>
            </a:r>
            <a:r>
              <a:rPr lang="en-GB" err="1"/>
              <a:t>gubergren</a:t>
            </a:r>
            <a:r>
              <a:rPr lang="en-GB"/>
              <a:t> </a:t>
            </a:r>
            <a:r>
              <a:rPr lang="en-GB" err="1"/>
              <a:t>deseruisse</a:t>
            </a:r>
            <a:r>
              <a:rPr lang="en-GB"/>
              <a:t> </a:t>
            </a:r>
            <a:r>
              <a:rPr lang="en-GB" err="1"/>
              <a:t>vel</a:t>
            </a:r>
            <a:r>
              <a:rPr lang="en-GB"/>
              <a:t>, </a:t>
            </a:r>
            <a:r>
              <a:rPr lang="en-GB" err="1"/>
              <a:t>ut</a:t>
            </a:r>
            <a:r>
              <a:rPr lang="en-GB"/>
              <a:t> </a:t>
            </a:r>
            <a:r>
              <a:rPr lang="en-GB" err="1"/>
              <a:t>scaevola</a:t>
            </a:r>
            <a:r>
              <a:rPr lang="en-GB"/>
              <a:t> </a:t>
            </a:r>
            <a:r>
              <a:rPr lang="en-GB" err="1"/>
              <a:t>scribentur</a:t>
            </a:r>
            <a:r>
              <a:rPr lang="en-GB"/>
              <a:t> sed. Has </a:t>
            </a:r>
            <a:r>
              <a:rPr lang="en-GB" err="1"/>
              <a:t>solet</a:t>
            </a:r>
            <a:r>
              <a:rPr lang="en-GB"/>
              <a:t> </a:t>
            </a:r>
            <a:r>
              <a:rPr lang="en-GB" err="1"/>
              <a:t>comprehensam</a:t>
            </a:r>
            <a:r>
              <a:rPr lang="en-GB"/>
              <a:t> </a:t>
            </a:r>
            <a:r>
              <a:rPr lang="en-GB" err="1"/>
              <a:t>ut</a:t>
            </a:r>
            <a:r>
              <a:rPr lang="en-GB"/>
              <a:t>, </a:t>
            </a:r>
            <a:r>
              <a:rPr lang="en-GB" err="1"/>
              <a:t>esse</a:t>
            </a:r>
            <a:r>
              <a:rPr lang="en-GB"/>
              <a:t> </a:t>
            </a:r>
            <a:r>
              <a:rPr lang="en-GB" err="1"/>
              <a:t>sanctus</a:t>
            </a:r>
            <a:r>
              <a:rPr lang="en-GB"/>
              <a:t> </a:t>
            </a:r>
            <a:r>
              <a:rPr lang="en-GB" err="1"/>
              <a:t>efficiendi</a:t>
            </a:r>
            <a:r>
              <a:rPr lang="en-GB"/>
              <a:t> ne vis. Magna </a:t>
            </a:r>
            <a:r>
              <a:rPr lang="en-GB" err="1"/>
              <a:t>timeam</a:t>
            </a:r>
            <a:r>
              <a:rPr lang="en-GB"/>
              <a:t> </a:t>
            </a:r>
            <a:r>
              <a:rPr lang="en-GB" err="1"/>
              <a:t>fabellas</a:t>
            </a:r>
            <a:r>
              <a:rPr lang="en-GB"/>
              <a:t> </a:t>
            </a:r>
            <a:r>
              <a:rPr lang="en-GB" err="1"/>
              <a:t>mel</a:t>
            </a:r>
            <a:r>
              <a:rPr lang="en-GB"/>
              <a:t> </a:t>
            </a:r>
            <a:r>
              <a:rPr lang="en-GB" err="1"/>
              <a:t>te</a:t>
            </a:r>
            <a:r>
              <a:rPr lang="en-GB"/>
              <a:t>, at sit </a:t>
            </a:r>
            <a:r>
              <a:rPr lang="en-GB" err="1"/>
              <a:t>libris</a:t>
            </a:r>
            <a:r>
              <a:rPr lang="en-GB"/>
              <a:t> </a:t>
            </a:r>
            <a:r>
              <a:rPr lang="en-GB" err="1"/>
              <a:t>accusamus</a:t>
            </a:r>
            <a:r>
              <a:rPr lang="en-GB"/>
              <a:t>, </a:t>
            </a:r>
            <a:r>
              <a:rPr lang="en-GB" err="1"/>
              <a:t>simul</a:t>
            </a:r>
            <a:r>
              <a:rPr lang="en-GB"/>
              <a:t> </a:t>
            </a:r>
            <a:r>
              <a:rPr lang="en-GB" err="1"/>
              <a:t>suscipit</a:t>
            </a:r>
            <a:r>
              <a:rPr lang="en-GB"/>
              <a:t> </a:t>
            </a:r>
            <a:r>
              <a:rPr lang="en-GB" err="1"/>
              <a:t>praesent</a:t>
            </a:r>
            <a:r>
              <a:rPr lang="en-GB"/>
              <a:t> vim </a:t>
            </a:r>
            <a:r>
              <a:rPr lang="en-GB" err="1"/>
              <a:t>eu</a:t>
            </a:r>
            <a:r>
              <a:rPr lang="en-GB"/>
              <a:t>.</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68242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a:t>CLICK TO EDIT MASTER TITLE STYLE</a:t>
            </a:r>
          </a:p>
        </p:txBody>
      </p:sp>
      <p:sp>
        <p:nvSpPr>
          <p:cNvPr id="6" name="Text Placeholder 6"/>
          <p:cNvSpPr>
            <a:spLocks noGrp="1"/>
          </p:cNvSpPr>
          <p:nvPr>
            <p:ph type="body" sz="quarter" idx="13"/>
          </p:nvPr>
        </p:nvSpPr>
        <p:spPr>
          <a:xfrm>
            <a:off x="151938" y="583128"/>
            <a:ext cx="6728884" cy="5832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03438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a:t>CLICK TO EDIT MASTER TITLE STYLE</a:t>
            </a:r>
          </a:p>
        </p:txBody>
      </p:sp>
      <p:sp>
        <p:nvSpPr>
          <p:cNvPr id="6" name="Text Placeholder 6"/>
          <p:cNvSpPr>
            <a:spLocks noGrp="1"/>
          </p:cNvSpPr>
          <p:nvPr>
            <p:ph type="body" sz="quarter" idx="13"/>
          </p:nvPr>
        </p:nvSpPr>
        <p:spPr>
          <a:xfrm>
            <a:off x="151938" y="583128"/>
            <a:ext cx="6728884" cy="5832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175409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714764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572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2840704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0" y="1295400"/>
            <a:ext cx="10972800" cy="4800600"/>
          </a:xfrm>
        </p:spPr>
        <p:txBody>
          <a:bodyPr vert="horz" wrap="square" numCol="2">
            <a:noAutofit/>
          </a:bodyPr>
          <a:lstStyle>
            <a:lvl1pPr marL="0" indent="0">
              <a:spcAft>
                <a:spcPts val="1200"/>
              </a:spcAft>
              <a:buClr>
                <a:srgbClr val="2C74B2"/>
              </a:buClr>
              <a:buNone/>
              <a:defRPr sz="2400" b="0" i="0" baseline="0">
                <a:solidFill>
                  <a:schemeClr val="bg2">
                    <a:lumMod val="50000"/>
                  </a:schemeClr>
                </a:solidFill>
                <a:latin typeface="Arial"/>
                <a:cs typeface="Arial"/>
              </a:defRPr>
            </a:lvl1pPr>
            <a:lvl2pPr>
              <a:buClr>
                <a:srgbClr val="2C74B2"/>
              </a:buClr>
              <a:buNone/>
              <a:defRPr b="0" i="0">
                <a:solidFill>
                  <a:schemeClr val="tx1">
                    <a:lumMod val="65000"/>
                    <a:lumOff val="35000"/>
                  </a:schemeClr>
                </a:solidFill>
                <a:latin typeface="VAG Rounded Std Thin"/>
                <a:cs typeface="VAG Rounded Std Thin"/>
              </a:defRPr>
            </a:lvl2pPr>
            <a:lvl3pPr>
              <a:buClr>
                <a:srgbClr val="2C74B2"/>
              </a:buClr>
              <a:buNone/>
              <a:defRPr b="0" i="0">
                <a:solidFill>
                  <a:schemeClr val="tx1">
                    <a:lumMod val="65000"/>
                    <a:lumOff val="35000"/>
                  </a:schemeClr>
                </a:solidFill>
                <a:latin typeface="VAG Rounded Std Thin"/>
                <a:cs typeface="VAG Rounded Std Thin"/>
              </a:defRPr>
            </a:lvl3pPr>
            <a:lvl4pPr>
              <a:buClr>
                <a:srgbClr val="2C74B2"/>
              </a:buClr>
              <a:buNone/>
              <a:defRPr b="0" i="0">
                <a:solidFill>
                  <a:schemeClr val="tx1">
                    <a:lumMod val="65000"/>
                    <a:lumOff val="35000"/>
                  </a:schemeClr>
                </a:solidFill>
                <a:latin typeface="VAG Rounded Std Thin"/>
                <a:cs typeface="VAG Rounded Std Thin"/>
              </a:defRPr>
            </a:lvl4pPr>
            <a:lvl5pPr>
              <a:buClr>
                <a:srgbClr val="2C74B2"/>
              </a:buClr>
              <a:buNone/>
              <a:defRPr b="0" i="0">
                <a:solidFill>
                  <a:schemeClr val="tx1">
                    <a:lumMod val="65000"/>
                    <a:lumOff val="35000"/>
                  </a:schemeClr>
                </a:solidFill>
                <a:latin typeface="VAG Rounded Std Thin"/>
                <a:cs typeface="VAG Rounded Std Thin"/>
              </a:defRPr>
            </a:lvl5pPr>
          </a:lstStyle>
          <a:p>
            <a:pPr lvl="0"/>
            <a:r>
              <a:rPr lang="en-GB" err="1"/>
              <a:t>Lorem</a:t>
            </a:r>
            <a:r>
              <a:rPr lang="en-GB"/>
              <a:t> </a:t>
            </a:r>
            <a:r>
              <a:rPr lang="en-GB" err="1"/>
              <a:t>ipsum</a:t>
            </a:r>
            <a:r>
              <a:rPr lang="en-GB"/>
              <a:t> </a:t>
            </a:r>
            <a:r>
              <a:rPr lang="en-GB" err="1"/>
              <a:t>dolor</a:t>
            </a:r>
            <a:r>
              <a:rPr lang="en-GB"/>
              <a:t> sit </a:t>
            </a:r>
            <a:r>
              <a:rPr lang="en-GB" err="1"/>
              <a:t>amet</a:t>
            </a:r>
            <a:r>
              <a:rPr lang="en-GB"/>
              <a:t>, vim </a:t>
            </a:r>
            <a:r>
              <a:rPr lang="en-GB" err="1"/>
              <a:t>quis</a:t>
            </a:r>
            <a:r>
              <a:rPr lang="en-GB"/>
              <a:t> </a:t>
            </a:r>
            <a:r>
              <a:rPr lang="en-GB" err="1"/>
              <a:t>invidunt</a:t>
            </a:r>
            <a:r>
              <a:rPr lang="en-GB"/>
              <a:t> et. Vis </a:t>
            </a:r>
            <a:r>
              <a:rPr lang="en-GB" err="1"/>
              <a:t>tota</a:t>
            </a:r>
            <a:r>
              <a:rPr lang="en-GB"/>
              <a:t> </a:t>
            </a:r>
            <a:r>
              <a:rPr lang="en-GB" err="1"/>
              <a:t>propriae</a:t>
            </a:r>
            <a:r>
              <a:rPr lang="en-GB"/>
              <a:t> </a:t>
            </a:r>
            <a:r>
              <a:rPr lang="en-GB" err="1"/>
              <a:t>deserunt</a:t>
            </a:r>
            <a:r>
              <a:rPr lang="en-GB"/>
              <a:t> an, </a:t>
            </a:r>
            <a:r>
              <a:rPr lang="en-GB" err="1"/>
              <a:t>audire</a:t>
            </a:r>
            <a:r>
              <a:rPr lang="en-GB"/>
              <a:t> </a:t>
            </a:r>
            <a:r>
              <a:rPr lang="en-GB" err="1"/>
              <a:t>elaboraret</a:t>
            </a:r>
            <a:r>
              <a:rPr lang="en-GB"/>
              <a:t> et vel. Ad </a:t>
            </a:r>
            <a:r>
              <a:rPr lang="en-GB" err="1"/>
              <a:t>mediocrem</a:t>
            </a:r>
            <a:r>
              <a:rPr lang="en-GB"/>
              <a:t> </a:t>
            </a:r>
            <a:r>
              <a:rPr lang="en-GB" err="1"/>
              <a:t>gubergren</a:t>
            </a:r>
            <a:r>
              <a:rPr lang="en-GB"/>
              <a:t> </a:t>
            </a:r>
            <a:r>
              <a:rPr lang="en-GB" err="1"/>
              <a:t>deseruisse</a:t>
            </a:r>
            <a:r>
              <a:rPr lang="en-GB"/>
              <a:t> </a:t>
            </a:r>
            <a:r>
              <a:rPr lang="en-GB" err="1"/>
              <a:t>vel</a:t>
            </a:r>
            <a:r>
              <a:rPr lang="en-GB"/>
              <a:t>, </a:t>
            </a:r>
            <a:r>
              <a:rPr lang="en-GB" err="1"/>
              <a:t>ut</a:t>
            </a:r>
            <a:r>
              <a:rPr lang="en-GB"/>
              <a:t> </a:t>
            </a:r>
            <a:r>
              <a:rPr lang="en-GB" err="1"/>
              <a:t>scaevola</a:t>
            </a:r>
            <a:r>
              <a:rPr lang="en-GB"/>
              <a:t> </a:t>
            </a:r>
            <a:r>
              <a:rPr lang="en-GB" err="1"/>
              <a:t>scribentur</a:t>
            </a:r>
            <a:r>
              <a:rPr lang="en-GB"/>
              <a:t> sed. Has </a:t>
            </a:r>
            <a:r>
              <a:rPr lang="en-GB" err="1"/>
              <a:t>solet</a:t>
            </a:r>
            <a:r>
              <a:rPr lang="en-GB"/>
              <a:t> </a:t>
            </a:r>
            <a:r>
              <a:rPr lang="en-GB" err="1"/>
              <a:t>comprehensam</a:t>
            </a:r>
            <a:r>
              <a:rPr lang="en-GB"/>
              <a:t> </a:t>
            </a:r>
            <a:r>
              <a:rPr lang="en-GB" err="1"/>
              <a:t>ut</a:t>
            </a:r>
            <a:r>
              <a:rPr lang="en-GB"/>
              <a:t>, </a:t>
            </a:r>
            <a:r>
              <a:rPr lang="en-GB" err="1"/>
              <a:t>esse</a:t>
            </a:r>
            <a:r>
              <a:rPr lang="en-GB"/>
              <a:t> </a:t>
            </a:r>
            <a:r>
              <a:rPr lang="en-GB" err="1"/>
              <a:t>sanctus</a:t>
            </a:r>
            <a:r>
              <a:rPr lang="en-GB"/>
              <a:t> </a:t>
            </a:r>
            <a:r>
              <a:rPr lang="en-GB" err="1"/>
              <a:t>efficiendi</a:t>
            </a:r>
            <a:r>
              <a:rPr lang="en-GB"/>
              <a:t> ne vis. Magna </a:t>
            </a:r>
            <a:r>
              <a:rPr lang="en-GB" err="1"/>
              <a:t>timeam</a:t>
            </a:r>
            <a:r>
              <a:rPr lang="en-GB"/>
              <a:t> </a:t>
            </a:r>
            <a:r>
              <a:rPr lang="en-GB" err="1"/>
              <a:t>fabellas</a:t>
            </a:r>
            <a:r>
              <a:rPr lang="en-GB"/>
              <a:t> </a:t>
            </a:r>
            <a:r>
              <a:rPr lang="en-GB" err="1"/>
              <a:t>mel</a:t>
            </a:r>
            <a:r>
              <a:rPr lang="en-GB"/>
              <a:t> </a:t>
            </a:r>
            <a:r>
              <a:rPr lang="en-GB" err="1"/>
              <a:t>te</a:t>
            </a:r>
            <a:r>
              <a:rPr lang="en-GB"/>
              <a:t>, at sit </a:t>
            </a:r>
            <a:r>
              <a:rPr lang="en-GB" err="1"/>
              <a:t>libris</a:t>
            </a:r>
            <a:r>
              <a:rPr lang="en-GB"/>
              <a:t> </a:t>
            </a:r>
            <a:r>
              <a:rPr lang="en-GB" err="1"/>
              <a:t>accusamus</a:t>
            </a:r>
            <a:r>
              <a:rPr lang="en-GB"/>
              <a:t>, </a:t>
            </a:r>
            <a:r>
              <a:rPr lang="en-GB" err="1"/>
              <a:t>simul</a:t>
            </a:r>
            <a:r>
              <a:rPr lang="en-GB"/>
              <a:t> </a:t>
            </a:r>
            <a:r>
              <a:rPr lang="en-GB" err="1"/>
              <a:t>suscipit</a:t>
            </a:r>
            <a:r>
              <a:rPr lang="en-GB"/>
              <a:t> </a:t>
            </a:r>
            <a:r>
              <a:rPr lang="en-GB" err="1"/>
              <a:t>praesent</a:t>
            </a:r>
            <a:r>
              <a:rPr lang="en-GB"/>
              <a:t> vim </a:t>
            </a:r>
            <a:r>
              <a:rPr lang="en-GB" err="1"/>
              <a:t>eu</a:t>
            </a:r>
            <a:r>
              <a:rPr lang="en-GB"/>
              <a:t>.</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3772928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2367116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95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5174713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F66DA22-C38B-470E-AC27-A03C6C7B28C5}" type="datetimeFigureOut">
              <a:rPr lang="en-US" smtClean="0"/>
              <a:pPr>
                <a:defRPr/>
              </a:pPr>
              <a:t>5/9/24</a:t>
            </a:fld>
            <a:endParaRPr lang="en-US"/>
          </a:p>
        </p:txBody>
      </p:sp>
      <p:sp>
        <p:nvSpPr>
          <p:cNvPr id="5" name="Footer Placeholder 4"/>
          <p:cNvSpPr>
            <a:spLocks noGrp="1"/>
          </p:cNvSpPr>
          <p:nvPr>
            <p:ph type="ftr" sz="quarter" idx="11"/>
          </p:nvPr>
        </p:nvSpPr>
        <p:spPr/>
        <p:txBody>
          <a:bodyPr/>
          <a:lstStyle/>
          <a:p>
            <a:pPr>
              <a:defRPr/>
            </a:pPr>
            <a:endParaRPr lang="en-US">
              <a:solidFill>
                <a:srgbClr val="2DA2BF">
                  <a:tint val="20000"/>
                </a:srgbClr>
              </a:solidFill>
            </a:endParaRPr>
          </a:p>
        </p:txBody>
      </p:sp>
      <p:sp>
        <p:nvSpPr>
          <p:cNvPr id="6" name="Slide Number Placeholder 5"/>
          <p:cNvSpPr>
            <a:spLocks noGrp="1"/>
          </p:cNvSpPr>
          <p:nvPr>
            <p:ph type="sldNum" sz="quarter" idx="12"/>
          </p:nvPr>
        </p:nvSpPr>
        <p:spPr/>
        <p:txBody>
          <a:bodyPr/>
          <a:lstStyle/>
          <a:p>
            <a:pPr>
              <a:defRPr/>
            </a:pPr>
            <a:fld id="{78661602-BE04-4771-B3BB-0E3267C5C693}" type="slidenum">
              <a:rPr lang="en-US" smtClean="0"/>
              <a:pPr>
                <a:defRPr/>
              </a:pPr>
              <a:t>‹#›</a:t>
            </a:fld>
            <a:endParaRPr lang="en-US"/>
          </a:p>
        </p:txBody>
      </p:sp>
    </p:spTree>
    <p:extLst>
      <p:ext uri="{BB962C8B-B14F-4D97-AF65-F5344CB8AC3E}">
        <p14:creationId xmlns:p14="http://schemas.microsoft.com/office/powerpoint/2010/main" val="4237465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807733-1C38-4623-8C72-AC542C6BDF45}" type="datetimeFigureOut">
              <a:rPr lang="en-US" smtClean="0">
                <a:solidFill>
                  <a:prstClr val="black"/>
                </a:solidFill>
              </a:rPr>
              <a:pPr>
                <a:defRPr/>
              </a:pPr>
              <a:t>5/9/24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BD97447-B298-44C3-822D-06D676B16703}" type="slidenum">
              <a:rPr lang="en-US" smtClean="0">
                <a:solidFill>
                  <a:prstClr val="black"/>
                </a:solidFill>
              </a:rPr>
              <a:pPr>
                <a:defRPr/>
              </a:pPr>
              <a:t>‹#›</a:t>
            </a:fld>
            <a:endParaRPr lang="en-US">
              <a:solidFill>
                <a:prstClr val="black"/>
              </a:solidFill>
            </a:endParaRPr>
          </a:p>
        </p:txBody>
      </p:sp>
      <p:grpSp>
        <p:nvGrpSpPr>
          <p:cNvPr id="13" name="Group 12"/>
          <p:cNvGrpSpPr/>
          <p:nvPr/>
        </p:nvGrpSpPr>
        <p:grpSpPr>
          <a:xfrm>
            <a:off x="0" y="6614984"/>
            <a:ext cx="12192000" cy="243016"/>
            <a:chOff x="527219" y="5000369"/>
            <a:chExt cx="6755030" cy="514864"/>
          </a:xfrm>
        </p:grpSpPr>
        <p:sp>
          <p:nvSpPr>
            <p:cNvPr id="11" name="Rectangle 10"/>
            <p:cNvSpPr/>
            <p:nvPr userDrawn="1"/>
          </p:nvSpPr>
          <p:spPr>
            <a:xfrm>
              <a:off x="527222" y="5000369"/>
              <a:ext cx="6755027" cy="514864"/>
            </a:xfrm>
            <a:prstGeom prst="rect">
              <a:avLst/>
            </a:prstGeom>
            <a:gradFill>
              <a:gsLst>
                <a:gs pos="0">
                  <a:srgbClr val="ECBD46"/>
                </a:gs>
                <a:gs pos="54500">
                  <a:srgbClr val="EFF781"/>
                </a:gs>
                <a:gs pos="100000">
                  <a:schemeClr val="accent2">
                    <a:lumMod val="75000"/>
                  </a:schemeClr>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dirty="0"/>
            </a:p>
          </p:txBody>
        </p:sp>
        <p:sp>
          <p:nvSpPr>
            <p:cNvPr id="9" name="Rectangle 8"/>
            <p:cNvSpPr/>
            <p:nvPr userDrawn="1"/>
          </p:nvSpPr>
          <p:spPr>
            <a:xfrm flipH="1">
              <a:off x="527219" y="5000369"/>
              <a:ext cx="1359246" cy="514864"/>
            </a:xfrm>
            <a:prstGeom prst="rect">
              <a:avLst/>
            </a:prstGeom>
            <a:gradFill>
              <a:gsLst>
                <a:gs pos="87000">
                  <a:srgbClr val="F2D07A"/>
                </a:gs>
                <a:gs pos="1000">
                  <a:srgbClr val="EDCF58"/>
                </a:gs>
                <a:gs pos="55000">
                  <a:srgbClr val="AE7D24"/>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978645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219200"/>
            <a:ext cx="10972800" cy="2667000"/>
          </a:xfrm>
        </p:spPr>
        <p:txBody>
          <a:bodyPr/>
          <a:lstStyle>
            <a:lvl1pPr>
              <a:buClr>
                <a:srgbClr val="2C74B2"/>
              </a:buClr>
              <a:defRPr b="0" i="0">
                <a:solidFill>
                  <a:schemeClr val="bg1">
                    <a:lumMod val="50000"/>
                  </a:schemeClr>
                </a:solidFill>
                <a:latin typeface="Arial"/>
                <a:cs typeface="Arial"/>
              </a:defRPr>
            </a:lvl1pPr>
            <a:lvl2pPr>
              <a:buClr>
                <a:srgbClr val="2C74B2"/>
              </a:buClr>
              <a:defRPr b="0" i="0">
                <a:solidFill>
                  <a:schemeClr val="bg1">
                    <a:lumMod val="50000"/>
                  </a:schemeClr>
                </a:solidFill>
                <a:latin typeface="Arial"/>
                <a:cs typeface="Arial"/>
              </a:defRPr>
            </a:lvl2pPr>
            <a:lvl3pPr>
              <a:buClr>
                <a:srgbClr val="2C74B2"/>
              </a:buClr>
              <a:defRPr b="0" i="0">
                <a:solidFill>
                  <a:schemeClr val="bg1">
                    <a:lumMod val="50000"/>
                  </a:schemeClr>
                </a:solidFill>
                <a:latin typeface="Arial"/>
                <a:cs typeface="Arial"/>
              </a:defRPr>
            </a:lvl3pPr>
            <a:lvl4pPr>
              <a:buClr>
                <a:srgbClr val="2C74B2"/>
              </a:buClr>
              <a:defRPr b="0" i="0">
                <a:solidFill>
                  <a:schemeClr val="bg1">
                    <a:lumMod val="50000"/>
                  </a:schemeClr>
                </a:solidFill>
                <a:latin typeface="Arial"/>
                <a:cs typeface="Arial"/>
              </a:defRPr>
            </a:lvl4pPr>
            <a:lvl5pPr>
              <a:buClr>
                <a:srgbClr val="2C74B2"/>
              </a:buClr>
              <a:defRPr b="0" i="0">
                <a:solidFill>
                  <a:schemeClr val="bg1">
                    <a:lumMod val="50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16676"/>
            <a:ext cx="12192000" cy="365125"/>
          </a:xfrm>
          <a:prstGeom prst="rect">
            <a:avLst/>
          </a:prstGeom>
        </p:spPr>
        <p:txBody>
          <a:bodyPr vert="horz" lIns="91440" tIns="45720" rIns="91440" bIns="45720" rtlCol="0" anchor="ctr"/>
          <a:lstStyle>
            <a:lvl1pPr algn="ctr">
              <a:defRPr sz="1200" b="0" i="0">
                <a:solidFill>
                  <a:schemeClr val="tx1"/>
                </a:solidFill>
                <a:latin typeface="Arial"/>
                <a:cs typeface="Arial"/>
              </a:defRPr>
            </a:lvl1pPr>
          </a:lstStyle>
          <a:p>
            <a:fld id="{B1D363BC-7595-AD48-9A0E-6CB0A953732D}" type="slidenum">
              <a:rPr lang="en-US" smtClean="0"/>
              <a:pPr/>
              <a:t>‹#›</a:t>
            </a:fld>
            <a:endParaRPr lang="en-US"/>
          </a:p>
        </p:txBody>
      </p:sp>
      <p:sp>
        <p:nvSpPr>
          <p:cNvPr id="8" name="Title 1"/>
          <p:cNvSpPr>
            <a:spLocks noGrp="1"/>
          </p:cNvSpPr>
          <p:nvPr>
            <p:ph type="ctrTitle"/>
          </p:nvPr>
        </p:nvSpPr>
        <p:spPr>
          <a:xfrm>
            <a:off x="609600" y="304801"/>
            <a:ext cx="10972800" cy="685799"/>
          </a:xfrm>
        </p:spPr>
        <p:style>
          <a:lnRef idx="1">
            <a:schemeClr val="accent3"/>
          </a:lnRef>
          <a:fillRef idx="3">
            <a:schemeClr val="accent3"/>
          </a:fillRef>
          <a:effectRef idx="2">
            <a:schemeClr val="accent3"/>
          </a:effectRef>
          <a:fontRef idx="none"/>
        </p:style>
        <p:txBody>
          <a:bodyPr>
            <a:normAutofit/>
          </a:bodyPr>
          <a:lstStyle>
            <a:lvl1pPr algn="l">
              <a:defRPr sz="3600">
                <a:solidFill>
                  <a:srgbClr val="2C74B2"/>
                </a:solidFill>
              </a:defRPr>
            </a:lvl1pPr>
          </a:lstStyle>
          <a:p>
            <a:r>
              <a:rPr lang="en-US"/>
              <a:t>Click to edit Master title style</a:t>
            </a:r>
          </a:p>
        </p:txBody>
      </p:sp>
    </p:spTree>
    <p:extLst>
      <p:ext uri="{BB962C8B-B14F-4D97-AF65-F5344CB8AC3E}">
        <p14:creationId xmlns:p14="http://schemas.microsoft.com/office/powerpoint/2010/main" val="1138039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3A4F144-DF3B-41CA-A293-DA7A54DBA017}" type="datetimeFigureOut">
              <a:rPr lang="en-US" smtClean="0">
                <a:solidFill>
                  <a:prstClr val="white"/>
                </a:solidFill>
              </a:rPr>
              <a:pPr>
                <a:defRPr/>
              </a:pPr>
              <a:t>5/9/24</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C70F9DD-6B52-4E56-9B19-0398F7541AAA}"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71512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04093E8-7709-41B0-BDF9-DF3397EEABB1}" type="datetimeFigureOut">
              <a:rPr lang="en-US" smtClean="0">
                <a:solidFill>
                  <a:prstClr val="white"/>
                </a:solidFill>
              </a:rPr>
              <a:pPr>
                <a:defRPr/>
              </a:pPr>
              <a:t>5/9/24</a:t>
            </a:fld>
            <a:endParaRPr lang="en-US">
              <a:solidFill>
                <a:prstClr val="white"/>
              </a:solidFill>
            </a:endParaRPr>
          </a:p>
        </p:txBody>
      </p:sp>
      <p:sp>
        <p:nvSpPr>
          <p:cNvPr id="6" name="Footer Placeholder 5"/>
          <p:cNvSpPr>
            <a:spLocks noGrp="1"/>
          </p:cNvSpPr>
          <p:nvPr>
            <p:ph type="ftr" sz="quarter" idx="11"/>
          </p:nvPr>
        </p:nvSpPr>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4838D842-9210-41D5-86F1-180CFEE2062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72519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085DECC-F849-4926-9837-4F5C4079CE2D}" type="datetimeFigureOut">
              <a:rPr lang="en-US" smtClean="0">
                <a:solidFill>
                  <a:prstClr val="black"/>
                </a:solidFill>
              </a:rPr>
              <a:pPr>
                <a:defRPr/>
              </a:pPr>
              <a:t>5/9/24</a:t>
            </a:fld>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8E69BDE6-7A27-48CF-BDA1-ABF9AA374A9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6236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914915F-CB3A-474E-B1A2-9B0F62EF54FE}" type="datetimeFigureOut">
              <a:rPr lang="en-US" smtClean="0">
                <a:solidFill>
                  <a:prstClr val="white"/>
                </a:solidFill>
              </a:rPr>
              <a:pPr>
                <a:defRPr/>
              </a:pPr>
              <a:t>5/9/24</a:t>
            </a:fld>
            <a:endParaRPr lang="en-US">
              <a:solidFill>
                <a:prstClr val="white"/>
              </a:solidFill>
            </a:endParaRPr>
          </a:p>
        </p:txBody>
      </p:sp>
      <p:sp>
        <p:nvSpPr>
          <p:cNvPr id="4" name="Footer Placeholder 3"/>
          <p:cNvSpPr>
            <a:spLocks noGrp="1"/>
          </p:cNvSpPr>
          <p:nvPr>
            <p:ph type="ftr" sz="quarter" idx="11"/>
          </p:nvPr>
        </p:nvSpPr>
        <p:spPr/>
        <p:txBody>
          <a:body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p>
            <a:pPr>
              <a:defRPr/>
            </a:pPr>
            <a:fld id="{1FFDBA61-AFE6-4EAC-A1FE-6665C936FF66}"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00946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B10084-2737-4E16-82B6-D065E1C971FF}" type="datetimeFigureOut">
              <a:rPr lang="en-US" smtClean="0">
                <a:solidFill>
                  <a:prstClr val="black"/>
                </a:solidFill>
              </a:rPr>
              <a:pPr>
                <a:defRPr/>
              </a:pPr>
              <a:t>5/9/24</a:t>
            </a:fld>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780D0D85-2A61-4495-BA1B-3E08FED9FD5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8769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A65E2EB-F46C-4320-99E8-3F472FEF7CE9}" type="datetimeFigureOut">
              <a:rPr lang="en-US" smtClean="0">
                <a:solidFill>
                  <a:prstClr val="black"/>
                </a:solidFill>
              </a:rPr>
              <a:pPr>
                <a:defRPr/>
              </a:pPr>
              <a:t>5/9/24</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EC23FF4A-036F-4163-B297-67AAF0574758}"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72951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1AF0944-3C97-45E0-9BCD-D67C784D7CC5}" type="datetimeFigureOut">
              <a:rPr lang="en-US" smtClean="0">
                <a:solidFill>
                  <a:prstClr val="white"/>
                </a:solidFill>
              </a:rPr>
              <a:pPr>
                <a:defRPr/>
              </a:pPr>
              <a:t>5/9/24</a:t>
            </a:fld>
            <a:endParaRPr lang="en-US">
              <a:solidFill>
                <a:prstClr val="white"/>
              </a:solidFill>
            </a:endParaRPr>
          </a:p>
        </p:txBody>
      </p:sp>
      <p:sp>
        <p:nvSpPr>
          <p:cNvPr id="6" name="Footer Placeholder 5"/>
          <p:cNvSpPr>
            <a:spLocks noGrp="1"/>
          </p:cNvSpPr>
          <p:nvPr>
            <p:ph type="ftr" sz="quarter" idx="11"/>
          </p:nvPr>
        </p:nvSpPr>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DE5D4BD5-AFFF-492C-A13E-0D08F82930E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7233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02DC68D-C626-4A08-9A67-C15F3D2DEC59}" type="datetimeFigureOut">
              <a:rPr lang="en-US" smtClean="0">
                <a:solidFill>
                  <a:prstClr val="black"/>
                </a:solidFill>
              </a:rPr>
              <a:pPr>
                <a:defRPr/>
              </a:pPr>
              <a:t>5/9/24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4F6077BF-D06C-481B-9C02-444C26B67CA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3172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A771405-09C7-4037-8F6B-063E6DFFC241}" type="datetimeFigureOut">
              <a:rPr lang="en-US" smtClean="0">
                <a:solidFill>
                  <a:prstClr val="black"/>
                </a:solidFill>
              </a:rPr>
              <a:pPr>
                <a:defRPr/>
              </a:pPr>
              <a:t>5/9/24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25455D47-807C-4B7B-84B9-C920E8E08091}"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63125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13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hyperlink" Target="http://www.presentationgo.com/" TargetMode="Externa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7.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microsoft.com/office/2007/relationships/hdphoto" Target="../media/hdphoto1.wdp"/><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3" tooltip="PresentationGo!"/>
              </a:rPr>
              <a:t>presentationgo.com</a:t>
            </a:r>
            <a:endParaRPr lang="en-US" sz="110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972467985"/>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7" name="Rectangle 6"/>
          <p:cNvSpPr/>
          <p:nvPr/>
        </p:nvSpPr>
        <p:spPr>
          <a:xfrm>
            <a:off x="-12701" y="6959601"/>
            <a:ext cx="1661032"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19" tooltip="PresentationGo!"/>
              </a:rPr>
              <a:t>presentationgo.com</a:t>
            </a:r>
            <a:endParaRPr lang="en-US" sz="1100"/>
          </a:p>
        </p:txBody>
      </p:sp>
      <p:sp>
        <p:nvSpPr>
          <p:cNvPr id="13" name="Freeform 12"/>
          <p:cNvSpPr/>
          <p:nvPr/>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p:nvGrpSpPr>
        <p:grpSpPr>
          <a:xfrm>
            <a:off x="-1654908" y="-16654"/>
            <a:ext cx="1569183" cy="612144"/>
            <a:chOff x="-2096383" y="21447"/>
            <a:chExt cx="1569183" cy="612144"/>
          </a:xfrm>
        </p:grpSpPr>
        <p:sp>
          <p:nvSpPr>
            <p:cNvPr id="15" name="TextBox 14"/>
            <p:cNvSpPr txBox="1"/>
            <p:nvPr/>
          </p:nvSpPr>
          <p:spPr>
            <a:xfrm>
              <a:off x="-2096383" y="21447"/>
              <a:ext cx="365806"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p:nvSpPr>
          <p:spPr>
            <a:xfrm>
              <a:off x="-1002010" y="387370"/>
              <a:ext cx="474810"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p:nvPicPr>
          <p:blipFill>
            <a:blip r:embed="rId20"/>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87372134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672" r:id="rId7"/>
    <p:sldLayoutId id="2147483673" r:id="rId8"/>
    <p:sldLayoutId id="2147483674" r:id="rId9"/>
    <p:sldLayoutId id="2147483675" r:id="rId10"/>
    <p:sldLayoutId id="2147483690" r:id="rId11"/>
    <p:sldLayoutId id="2147483691" r:id="rId12"/>
    <p:sldLayoutId id="2147483692" r:id="rId13"/>
    <p:sldLayoutId id="2147483723" r:id="rId14"/>
    <p:sldLayoutId id="2147483724" r:id="rId15"/>
    <p:sldLayoutId id="2147483725" r:id="rId16"/>
    <p:sldLayoutId id="2147483726" r:id="rId17"/>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FD0B7A-F5DD-4F40-B4CB-3B2C354B893A}" type="datetimeFigureOut">
              <a:rPr lang="en-US" smtClean="0"/>
              <a:t>5/9/24</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AE1883-0942-4AA3-9DB2-9C7C3A0314B1}" type="slidenum">
              <a:rPr lang="en-US" smtClean="0"/>
              <a:t>‹#›</a:t>
            </a:fld>
            <a:endParaRPr lang="en-US"/>
          </a:p>
        </p:txBody>
      </p:sp>
      <p:sp>
        <p:nvSpPr>
          <p:cNvPr id="7" name="New shape"/>
          <p:cNvSpPr/>
          <p:nvPr/>
        </p:nvSpPr>
        <p:spPr>
          <a:xfrm>
            <a:off x="0" y="6286500"/>
            <a:ext cx="12192000" cy="57102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8" name="logo"/>
          <p:cNvPicPr/>
          <p:nvPr/>
        </p:nvPicPr>
        <p:blipFill>
          <a:blip r:embed="rId3"/>
          <a:stretch>
            <a:fillRect/>
          </a:stretch>
        </p:blipFill>
        <p:spPr>
          <a:xfrm>
            <a:off x="456914" y="6451473"/>
            <a:ext cx="1600200" cy="247650"/>
          </a:xfrm>
          <a:prstGeom prst="rect">
            <a:avLst/>
          </a:prstGeom>
          <a:noFill/>
        </p:spPr>
      </p:pic>
      <p:sp>
        <p:nvSpPr>
          <p:cNvPr id="9" name="Rectangle 8"/>
          <p:cNvSpPr/>
          <p:nvPr/>
        </p:nvSpPr>
        <p:spPr>
          <a:xfrm>
            <a:off x="10058400" y="6419850"/>
            <a:ext cx="1921669" cy="29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gb" sz="900" b="1" i="0">
                <a:solidFill>
                  <a:srgbClr val="333333"/>
                </a:solidFill>
                <a:latin typeface="Verdana"/>
              </a:rPr>
              <a:t>© 2022 Barrett Values Centre </a:t>
            </a:r>
          </a:p>
          <a:p>
            <a:pPr algn="r"/>
            <a:r>
              <a:rPr lang="en-gb" sz="900" b="0" i="0">
                <a:solidFill>
                  <a:srgbClr val="333333"/>
                </a:solidFill>
                <a:latin typeface="Verdana"/>
              </a:rPr>
              <a:t>July 2022</a:t>
            </a:r>
          </a:p>
        </p:txBody>
      </p:sp>
    </p:spTree>
    <p:extLst>
      <p:ext uri="{BB962C8B-B14F-4D97-AF65-F5344CB8AC3E}">
        <p14:creationId xmlns:p14="http://schemas.microsoft.com/office/powerpoint/2010/main" val="1834758493"/>
      </p:ext>
    </p:extLst>
  </p:cSld>
  <p:clrMap bg1="lt1" tx1="dk1" bg2="lt2" tx2="dk2" accent1="accent1" accent2="accent2" accent3="accent3" accent4="accent4" accent5="accent5" accent6="accent6" hlink="hlink" folHlink="folHlink"/>
  <p:sldLayoutIdLst>
    <p:sldLayoutId id="2147483773" r:id="rId1"/>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5/9/24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92227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341" tIns="45675" rIns="91341" bIns="45675"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341" tIns="45675" rIns="91341" bIns="456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63"/>
            <a:ext cx="2844800" cy="365125"/>
          </a:xfrm>
          <a:prstGeom prst="rect">
            <a:avLst/>
          </a:prstGeom>
        </p:spPr>
        <p:txBody>
          <a:bodyPr vert="horz" lIns="91341" tIns="45675" rIns="91341" bIns="45675" rtlCol="0" anchor="ctr"/>
          <a:lstStyle>
            <a:lvl1pPr algn="l">
              <a:defRPr sz="1200">
                <a:solidFill>
                  <a:schemeClr val="tx1">
                    <a:tint val="75000"/>
                  </a:schemeClr>
                </a:solidFill>
              </a:defRPr>
            </a:lvl1pPr>
          </a:lstStyle>
          <a:p>
            <a:pPr defTabSz="456694"/>
            <a:fld id="{503BF84D-9063-45DC-96EB-66CD84F9CE22}" type="datetime1">
              <a:rPr lang="en-US" smtClean="0">
                <a:solidFill>
                  <a:prstClr val="black">
                    <a:tint val="75000"/>
                  </a:prstClr>
                </a:solidFill>
              </a:rPr>
              <a:pPr defTabSz="456694"/>
              <a:t>5/9/24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63"/>
            <a:ext cx="3860800" cy="365125"/>
          </a:xfrm>
          <a:prstGeom prst="rect">
            <a:avLst/>
          </a:prstGeom>
        </p:spPr>
        <p:txBody>
          <a:bodyPr vert="horz" lIns="91341" tIns="45675" rIns="91341" bIns="45675" rtlCol="0" anchor="ctr"/>
          <a:lstStyle>
            <a:lvl1pPr algn="ctr">
              <a:defRPr sz="1200">
                <a:solidFill>
                  <a:schemeClr val="tx1">
                    <a:tint val="75000"/>
                  </a:schemeClr>
                </a:solidFill>
              </a:defRPr>
            </a:lvl1pPr>
          </a:lstStyle>
          <a:p>
            <a:pPr defTabSz="456694"/>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341" tIns="45675" rIns="91341" bIns="45675" rtlCol="0" anchor="ctr"/>
          <a:lstStyle>
            <a:lvl1pPr algn="r">
              <a:defRPr sz="1200">
                <a:solidFill>
                  <a:schemeClr val="tx1">
                    <a:tint val="75000"/>
                  </a:schemeClr>
                </a:solidFill>
              </a:defRPr>
            </a:lvl1pPr>
          </a:lstStyle>
          <a:p>
            <a:pPr defTabSz="456694"/>
            <a:fld id="{A4F82452-F5CB-A447-8BEA-477ED20E5A67}" type="slidenum">
              <a:rPr lang="en-US" smtClean="0">
                <a:solidFill>
                  <a:prstClr val="black">
                    <a:tint val="75000"/>
                  </a:prstClr>
                </a:solidFill>
              </a:rPr>
              <a:pPr defTabSz="456694"/>
              <a:t>‹#›</a:t>
            </a:fld>
            <a:endParaRPr lang="en-US">
              <a:solidFill>
                <a:prstClr val="black">
                  <a:tint val="75000"/>
                </a:prstClr>
              </a:solidFill>
            </a:endParaRPr>
          </a:p>
        </p:txBody>
      </p:sp>
    </p:spTree>
    <p:extLst>
      <p:ext uri="{BB962C8B-B14F-4D97-AF65-F5344CB8AC3E}">
        <p14:creationId xmlns:p14="http://schemas.microsoft.com/office/powerpoint/2010/main" val="216615419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algn="ctr" defTabSz="456694" rtl="0" eaLnBrk="1" latinLnBrk="0" hangingPunct="1">
        <a:spcBef>
          <a:spcPct val="0"/>
        </a:spcBef>
        <a:buNone/>
        <a:defRPr sz="4400" kern="1200">
          <a:solidFill>
            <a:schemeClr val="tx1"/>
          </a:solidFill>
          <a:latin typeface="+mj-lt"/>
          <a:ea typeface="+mj-ea"/>
          <a:cs typeface="+mj-cs"/>
        </a:defRPr>
      </a:lvl1pPr>
    </p:titleStyle>
    <p:bodyStyle>
      <a:lvl1pPr marL="342523" indent="-342523" algn="l" defTabSz="456694" rtl="0" eaLnBrk="1" latinLnBrk="0" hangingPunct="1">
        <a:spcBef>
          <a:spcPct val="20000"/>
        </a:spcBef>
        <a:buFont typeface="Arial"/>
        <a:buChar char="•"/>
        <a:defRPr sz="3200" kern="1200">
          <a:solidFill>
            <a:schemeClr val="tx1"/>
          </a:solidFill>
          <a:latin typeface="+mn-lt"/>
          <a:ea typeface="+mn-ea"/>
          <a:cs typeface="+mn-cs"/>
        </a:defRPr>
      </a:lvl1pPr>
      <a:lvl2pPr marL="742130" indent="-285429" algn="l" defTabSz="456694" rtl="0" eaLnBrk="1" latinLnBrk="0" hangingPunct="1">
        <a:spcBef>
          <a:spcPct val="20000"/>
        </a:spcBef>
        <a:buFont typeface="Arial"/>
        <a:buChar char="–"/>
        <a:defRPr sz="2800" kern="1200">
          <a:solidFill>
            <a:schemeClr val="tx1"/>
          </a:solidFill>
          <a:latin typeface="+mn-lt"/>
          <a:ea typeface="+mn-ea"/>
          <a:cs typeface="+mn-cs"/>
        </a:defRPr>
      </a:lvl2pPr>
      <a:lvl3pPr marL="1141739" indent="-228347" algn="l" defTabSz="456694" rtl="0" eaLnBrk="1" latinLnBrk="0" hangingPunct="1">
        <a:spcBef>
          <a:spcPct val="20000"/>
        </a:spcBef>
        <a:buFont typeface="Arial"/>
        <a:buChar char="•"/>
        <a:defRPr sz="2400" kern="1200">
          <a:solidFill>
            <a:schemeClr val="tx1"/>
          </a:solidFill>
          <a:latin typeface="+mn-lt"/>
          <a:ea typeface="+mn-ea"/>
          <a:cs typeface="+mn-cs"/>
        </a:defRPr>
      </a:lvl3pPr>
      <a:lvl4pPr marL="1598432" indent="-228347" algn="l" defTabSz="456694" rtl="0" eaLnBrk="1" latinLnBrk="0" hangingPunct="1">
        <a:spcBef>
          <a:spcPct val="20000"/>
        </a:spcBef>
        <a:buFont typeface="Arial"/>
        <a:buChar char="–"/>
        <a:defRPr sz="2000" kern="1200">
          <a:solidFill>
            <a:schemeClr val="tx1"/>
          </a:solidFill>
          <a:latin typeface="+mn-lt"/>
          <a:ea typeface="+mn-ea"/>
          <a:cs typeface="+mn-cs"/>
        </a:defRPr>
      </a:lvl4pPr>
      <a:lvl5pPr marL="2055127" indent="-228347" algn="l" defTabSz="456694" rtl="0" eaLnBrk="1" latinLnBrk="0" hangingPunct="1">
        <a:spcBef>
          <a:spcPct val="20000"/>
        </a:spcBef>
        <a:buFont typeface="Arial"/>
        <a:buChar char="»"/>
        <a:defRPr sz="2000" kern="1200">
          <a:solidFill>
            <a:schemeClr val="tx1"/>
          </a:solidFill>
          <a:latin typeface="+mn-lt"/>
          <a:ea typeface="+mn-ea"/>
          <a:cs typeface="+mn-cs"/>
        </a:defRPr>
      </a:lvl5pPr>
      <a:lvl6pPr marL="2511821" indent="-228347" algn="l" defTabSz="456694" rtl="0" eaLnBrk="1" latinLnBrk="0" hangingPunct="1">
        <a:spcBef>
          <a:spcPct val="20000"/>
        </a:spcBef>
        <a:buFont typeface="Arial"/>
        <a:buChar char="•"/>
        <a:defRPr sz="2000" kern="1200">
          <a:solidFill>
            <a:schemeClr val="tx1"/>
          </a:solidFill>
          <a:latin typeface="+mn-lt"/>
          <a:ea typeface="+mn-ea"/>
          <a:cs typeface="+mn-cs"/>
        </a:defRPr>
      </a:lvl6pPr>
      <a:lvl7pPr marL="2968517" indent="-228347" algn="l" defTabSz="456694" rtl="0" eaLnBrk="1" latinLnBrk="0" hangingPunct="1">
        <a:spcBef>
          <a:spcPct val="20000"/>
        </a:spcBef>
        <a:buFont typeface="Arial"/>
        <a:buChar char="•"/>
        <a:defRPr sz="2000" kern="1200">
          <a:solidFill>
            <a:schemeClr val="tx1"/>
          </a:solidFill>
          <a:latin typeface="+mn-lt"/>
          <a:ea typeface="+mn-ea"/>
          <a:cs typeface="+mn-cs"/>
        </a:defRPr>
      </a:lvl7pPr>
      <a:lvl8pPr marL="3425213" indent="-228347" algn="l" defTabSz="456694" rtl="0" eaLnBrk="1" latinLnBrk="0" hangingPunct="1">
        <a:spcBef>
          <a:spcPct val="20000"/>
        </a:spcBef>
        <a:buFont typeface="Arial"/>
        <a:buChar char="•"/>
        <a:defRPr sz="2000" kern="1200">
          <a:solidFill>
            <a:schemeClr val="tx1"/>
          </a:solidFill>
          <a:latin typeface="+mn-lt"/>
          <a:ea typeface="+mn-ea"/>
          <a:cs typeface="+mn-cs"/>
        </a:defRPr>
      </a:lvl8pPr>
      <a:lvl9pPr marL="3881909" indent="-228347" algn="l" defTabSz="45669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94" rtl="0" eaLnBrk="1" latinLnBrk="0" hangingPunct="1">
        <a:defRPr sz="1800" kern="1200">
          <a:solidFill>
            <a:schemeClr val="tx1"/>
          </a:solidFill>
          <a:latin typeface="+mn-lt"/>
          <a:ea typeface="+mn-ea"/>
          <a:cs typeface="+mn-cs"/>
        </a:defRPr>
      </a:lvl1pPr>
      <a:lvl2pPr marL="456694" algn="l" defTabSz="456694" rtl="0" eaLnBrk="1" latinLnBrk="0" hangingPunct="1">
        <a:defRPr sz="1800" kern="1200">
          <a:solidFill>
            <a:schemeClr val="tx1"/>
          </a:solidFill>
          <a:latin typeface="+mn-lt"/>
          <a:ea typeface="+mn-ea"/>
          <a:cs typeface="+mn-cs"/>
        </a:defRPr>
      </a:lvl2pPr>
      <a:lvl3pPr marL="913388" algn="l" defTabSz="456694" rtl="0" eaLnBrk="1" latinLnBrk="0" hangingPunct="1">
        <a:defRPr sz="1800" kern="1200">
          <a:solidFill>
            <a:schemeClr val="tx1"/>
          </a:solidFill>
          <a:latin typeface="+mn-lt"/>
          <a:ea typeface="+mn-ea"/>
          <a:cs typeface="+mn-cs"/>
        </a:defRPr>
      </a:lvl3pPr>
      <a:lvl4pPr marL="1370082" algn="l" defTabSz="456694" rtl="0" eaLnBrk="1" latinLnBrk="0" hangingPunct="1">
        <a:defRPr sz="1800" kern="1200">
          <a:solidFill>
            <a:schemeClr val="tx1"/>
          </a:solidFill>
          <a:latin typeface="+mn-lt"/>
          <a:ea typeface="+mn-ea"/>
          <a:cs typeface="+mn-cs"/>
        </a:defRPr>
      </a:lvl4pPr>
      <a:lvl5pPr marL="1826775" algn="l" defTabSz="456694" rtl="0" eaLnBrk="1" latinLnBrk="0" hangingPunct="1">
        <a:defRPr sz="1800" kern="1200">
          <a:solidFill>
            <a:schemeClr val="tx1"/>
          </a:solidFill>
          <a:latin typeface="+mn-lt"/>
          <a:ea typeface="+mn-ea"/>
          <a:cs typeface="+mn-cs"/>
        </a:defRPr>
      </a:lvl5pPr>
      <a:lvl6pPr marL="2283474" algn="l" defTabSz="456694" rtl="0" eaLnBrk="1" latinLnBrk="0" hangingPunct="1">
        <a:defRPr sz="1800" kern="1200">
          <a:solidFill>
            <a:schemeClr val="tx1"/>
          </a:solidFill>
          <a:latin typeface="+mn-lt"/>
          <a:ea typeface="+mn-ea"/>
          <a:cs typeface="+mn-cs"/>
        </a:defRPr>
      </a:lvl6pPr>
      <a:lvl7pPr marL="2740171" algn="l" defTabSz="456694" rtl="0" eaLnBrk="1" latinLnBrk="0" hangingPunct="1">
        <a:defRPr sz="1800" kern="1200">
          <a:solidFill>
            <a:schemeClr val="tx1"/>
          </a:solidFill>
          <a:latin typeface="+mn-lt"/>
          <a:ea typeface="+mn-ea"/>
          <a:cs typeface="+mn-cs"/>
        </a:defRPr>
      </a:lvl7pPr>
      <a:lvl8pPr marL="3196864" algn="l" defTabSz="456694" rtl="0" eaLnBrk="1" latinLnBrk="0" hangingPunct="1">
        <a:defRPr sz="1800" kern="1200">
          <a:solidFill>
            <a:schemeClr val="tx1"/>
          </a:solidFill>
          <a:latin typeface="+mn-lt"/>
          <a:ea typeface="+mn-ea"/>
          <a:cs typeface="+mn-cs"/>
        </a:defRPr>
      </a:lvl8pPr>
      <a:lvl9pPr marL="3653561" algn="l" defTabSz="4566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5BE76-0018-F756-7D81-E5D033E75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92EE83-E8A4-DBA7-41AA-556B490F3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DC1D3-71A6-C73D-39ED-8A2592735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9B59A-8DF5-451D-834E-567642EADB89}" type="datetimeFigureOut">
              <a:rPr lang="en-US" smtClean="0"/>
              <a:t>5/9/24</a:t>
            </a:fld>
            <a:endParaRPr lang="en-US"/>
          </a:p>
        </p:txBody>
      </p:sp>
      <p:sp>
        <p:nvSpPr>
          <p:cNvPr id="5" name="Footer Placeholder 4">
            <a:extLst>
              <a:ext uri="{FF2B5EF4-FFF2-40B4-BE49-F238E27FC236}">
                <a16:creationId xmlns:a16="http://schemas.microsoft.com/office/drawing/2014/main" id="{E15208BC-FF45-2DE9-93B5-CE6C0A3A1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E7D277-8C61-1DB9-6A8B-B3C64F6A9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150A2-0C6D-4509-B2DC-2FA14E29C1B5}" type="slidenum">
              <a:rPr lang="en-US" smtClean="0"/>
              <a:t>‹#›</a:t>
            </a:fld>
            <a:endParaRPr lang="en-US"/>
          </a:p>
        </p:txBody>
      </p:sp>
    </p:spTree>
    <p:extLst>
      <p:ext uri="{BB962C8B-B14F-4D97-AF65-F5344CB8AC3E}">
        <p14:creationId xmlns:p14="http://schemas.microsoft.com/office/powerpoint/2010/main" val="190236762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40216"/>
            <a:ext cx="10515600" cy="6050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97214"/>
            <a:ext cx="10515600" cy="3698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p:cNvPicPr>
            <a:picLocks noChangeAspect="1"/>
          </p:cNvPicPr>
          <p:nvPr/>
        </p:nvPicPr>
        <p:blipFill rotWithShape="1">
          <a:blip r:embed="rId22" cstate="print">
            <a:extLst>
              <a:ext uri="{BEBA8EAE-BF5A-486C-A8C5-ECC9F3942E4B}">
                <a14:imgProps xmlns:a14="http://schemas.microsoft.com/office/drawing/2010/main">
                  <a14:imgLayer r:embed="rId23">
                    <a14:imgEffect>
                      <a14:brightnessContrast bright="20000" contrast="-20000"/>
                    </a14:imgEffect>
                  </a14:imgLayer>
                </a14:imgProps>
              </a:ext>
              <a:ext uri="{28A0092B-C50C-407E-A947-70E740481C1C}">
                <a14:useLocalDpi xmlns:a14="http://schemas.microsoft.com/office/drawing/2010/main" val="0"/>
              </a:ext>
            </a:extLst>
          </a:blip>
          <a:srcRect l="13430" t="5874" r="9083" b="13056"/>
          <a:stretch/>
        </p:blipFill>
        <p:spPr>
          <a:xfrm>
            <a:off x="1373082" y="244093"/>
            <a:ext cx="1456382" cy="1117686"/>
          </a:xfrm>
          <a:prstGeom prst="rect">
            <a:avLst/>
          </a:prstGeom>
        </p:spPr>
      </p:pic>
      <p:grpSp>
        <p:nvGrpSpPr>
          <p:cNvPr id="19" name="Group 18"/>
          <p:cNvGrpSpPr/>
          <p:nvPr/>
        </p:nvGrpSpPr>
        <p:grpSpPr>
          <a:xfrm>
            <a:off x="2" y="510751"/>
            <a:ext cx="1207696" cy="617835"/>
            <a:chOff x="2388973" y="486034"/>
            <a:chExt cx="6755027" cy="617835"/>
          </a:xfrm>
        </p:grpSpPr>
        <p:cxnSp>
          <p:nvCxnSpPr>
            <p:cNvPr id="20" name="Straight Connector 19"/>
            <p:cNvCxnSpPr/>
            <p:nvPr/>
          </p:nvCxnSpPr>
          <p:spPr>
            <a:xfrm>
              <a:off x="2388973" y="1103869"/>
              <a:ext cx="6755027" cy="0"/>
            </a:xfrm>
            <a:prstGeom prst="line">
              <a:avLst/>
            </a:prstGeom>
            <a:ln w="76200">
              <a:solidFill>
                <a:srgbClr val="216638"/>
              </a:solidFill>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flipH="1">
              <a:off x="2388973" y="486034"/>
              <a:ext cx="6755027" cy="514864"/>
            </a:xfrm>
            <a:prstGeom prst="rect">
              <a:avLst/>
            </a:prstGeom>
            <a:gradFill>
              <a:gsLst>
                <a:gs pos="0">
                  <a:srgbClr val="ECBD46"/>
                </a:gs>
                <a:gs pos="54500">
                  <a:srgbClr val="EFF781"/>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grpSp>
      <p:grpSp>
        <p:nvGrpSpPr>
          <p:cNvPr id="25" name="Group 24"/>
          <p:cNvGrpSpPr/>
          <p:nvPr/>
        </p:nvGrpSpPr>
        <p:grpSpPr>
          <a:xfrm>
            <a:off x="3001993" y="486037"/>
            <a:ext cx="9190008" cy="617835"/>
            <a:chOff x="2388970" y="486034"/>
            <a:chExt cx="6755030" cy="617835"/>
          </a:xfrm>
        </p:grpSpPr>
        <p:grpSp>
          <p:nvGrpSpPr>
            <p:cNvPr id="18" name="Group 17"/>
            <p:cNvGrpSpPr/>
            <p:nvPr/>
          </p:nvGrpSpPr>
          <p:grpSpPr>
            <a:xfrm>
              <a:off x="2388973" y="486034"/>
              <a:ext cx="6755027" cy="617835"/>
              <a:chOff x="2388973" y="486034"/>
              <a:chExt cx="6755027" cy="617835"/>
            </a:xfrm>
          </p:grpSpPr>
          <p:cxnSp>
            <p:nvCxnSpPr>
              <p:cNvPr id="8" name="Straight Connector 7"/>
              <p:cNvCxnSpPr/>
              <p:nvPr/>
            </p:nvCxnSpPr>
            <p:spPr>
              <a:xfrm>
                <a:off x="2388973" y="1103869"/>
                <a:ext cx="6755027" cy="0"/>
              </a:xfrm>
              <a:prstGeom prst="line">
                <a:avLst/>
              </a:prstGeom>
              <a:ln w="76200">
                <a:solidFill>
                  <a:srgbClr val="216638"/>
                </a:solidFill>
              </a:ln>
            </p:spPr>
            <p:style>
              <a:lnRef idx="3">
                <a:schemeClr val="accent4"/>
              </a:lnRef>
              <a:fillRef idx="0">
                <a:schemeClr val="accent4"/>
              </a:fillRef>
              <a:effectRef idx="2">
                <a:schemeClr val="accent4"/>
              </a:effectRef>
              <a:fontRef idx="minor">
                <a:schemeClr val="tx1"/>
              </a:fontRef>
            </p:style>
          </p:cxnSp>
          <p:sp>
            <p:nvSpPr>
              <p:cNvPr id="13" name="Rectangle 12"/>
              <p:cNvSpPr/>
              <p:nvPr/>
            </p:nvSpPr>
            <p:spPr>
              <a:xfrm>
                <a:off x="2388973" y="486034"/>
                <a:ext cx="6755027" cy="514864"/>
              </a:xfrm>
              <a:prstGeom prst="rect">
                <a:avLst/>
              </a:prstGeom>
              <a:gradFill>
                <a:gsLst>
                  <a:gs pos="0">
                    <a:srgbClr val="ECBD46"/>
                  </a:gs>
                  <a:gs pos="54500">
                    <a:srgbClr val="EFF781"/>
                  </a:gs>
                  <a:gs pos="100000">
                    <a:schemeClr val="accent2">
                      <a:lumMod val="75000"/>
                    </a:schemeClr>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grpSp>
        <p:sp>
          <p:nvSpPr>
            <p:cNvPr id="24" name="Rectangle 23"/>
            <p:cNvSpPr/>
            <p:nvPr/>
          </p:nvSpPr>
          <p:spPr>
            <a:xfrm flipH="1">
              <a:off x="2388970" y="486034"/>
              <a:ext cx="1359246" cy="514864"/>
            </a:xfrm>
            <a:prstGeom prst="rect">
              <a:avLst/>
            </a:prstGeom>
            <a:gradFill>
              <a:gsLst>
                <a:gs pos="87000">
                  <a:srgbClr val="F2D07A"/>
                </a:gs>
                <a:gs pos="1000">
                  <a:srgbClr val="EDCF58"/>
                </a:gs>
                <a:gs pos="55000">
                  <a:srgbClr val="AE7D24"/>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5253354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40218"/>
            <a:ext cx="10515600" cy="6050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97216"/>
            <a:ext cx="10515600" cy="36987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A62DF5B8-E447-4EA3-8339-25C81470A946}" type="datetimeFigureOut">
              <a:rPr lang="en-US" smtClean="0">
                <a:solidFill>
                  <a:prstClr val="black"/>
                </a:solidFill>
                <a:latin typeface="Arial" charset="0"/>
                <a:cs typeface="Arial" charset="0"/>
              </a:rPr>
              <a:pPr fontAlgn="base">
                <a:spcBef>
                  <a:spcPct val="0"/>
                </a:spcBef>
                <a:spcAft>
                  <a:spcPct val="0"/>
                </a:spcAft>
                <a:defRPr/>
              </a:pPr>
              <a:t>5/9/24</a:t>
            </a:fld>
            <a:endParaRPr lang="en-US">
              <a:solidFill>
                <a:prstClr val="black"/>
              </a:solidFill>
              <a:latin typeface="Arial" charset="0"/>
              <a:cs typeface="Arial" charset="0"/>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AF8580D4-440D-430E-82FF-90D2523A9A21}" type="slidenum">
              <a:rPr lang="en-US" smtClean="0">
                <a:solidFill>
                  <a:prstClr val="black"/>
                </a:solidFill>
                <a:latin typeface="Arial" charset="0"/>
                <a:cs typeface="Arial" charset="0"/>
              </a:rPr>
              <a:pPr fontAlgn="base">
                <a:spcBef>
                  <a:spcPct val="0"/>
                </a:spcBef>
                <a:spcAft>
                  <a:spcPct val="0"/>
                </a:spcAft>
                <a:defRPr/>
              </a:pPr>
              <a:t>‹#›</a:t>
            </a:fld>
            <a:endParaRPr lang="en-US">
              <a:solidFill>
                <a:prstClr val="black"/>
              </a:solidFill>
              <a:latin typeface="Arial" charset="0"/>
              <a:cs typeface="Arial" charset="0"/>
            </a:endParaRPr>
          </a:p>
        </p:txBody>
      </p:sp>
      <p:pic>
        <p:nvPicPr>
          <p:cNvPr id="11" name="Picture 10"/>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l="13430" t="5874" r="9083" b="13056"/>
          <a:stretch/>
        </p:blipFill>
        <p:spPr>
          <a:xfrm>
            <a:off x="1111177" y="244096"/>
            <a:ext cx="1911179" cy="1117687"/>
          </a:xfrm>
          <a:prstGeom prst="rect">
            <a:avLst/>
          </a:prstGeom>
        </p:spPr>
      </p:pic>
      <p:grpSp>
        <p:nvGrpSpPr>
          <p:cNvPr id="19" name="Group 18"/>
          <p:cNvGrpSpPr/>
          <p:nvPr/>
        </p:nvGrpSpPr>
        <p:grpSpPr>
          <a:xfrm>
            <a:off x="4" y="510753"/>
            <a:ext cx="922639" cy="617835"/>
            <a:chOff x="2388973" y="486034"/>
            <a:chExt cx="6755027" cy="617835"/>
          </a:xfrm>
        </p:grpSpPr>
        <p:cxnSp>
          <p:nvCxnSpPr>
            <p:cNvPr id="20" name="Straight Connector 19"/>
            <p:cNvCxnSpPr/>
            <p:nvPr userDrawn="1"/>
          </p:nvCxnSpPr>
          <p:spPr>
            <a:xfrm>
              <a:off x="2388973" y="1103869"/>
              <a:ext cx="6755027" cy="0"/>
            </a:xfrm>
            <a:prstGeom prst="line">
              <a:avLst/>
            </a:prstGeom>
            <a:ln w="76200">
              <a:solidFill>
                <a:srgbClr val="216638"/>
              </a:solidFill>
            </a:ln>
          </p:spPr>
          <p:style>
            <a:lnRef idx="3">
              <a:schemeClr val="accent4"/>
            </a:lnRef>
            <a:fillRef idx="0">
              <a:schemeClr val="accent4"/>
            </a:fillRef>
            <a:effectRef idx="2">
              <a:schemeClr val="accent4"/>
            </a:effectRef>
            <a:fontRef idx="minor">
              <a:schemeClr val="tx1"/>
            </a:fontRef>
          </p:style>
        </p:cxnSp>
        <p:sp>
          <p:nvSpPr>
            <p:cNvPr id="21" name="Rectangle 20"/>
            <p:cNvSpPr/>
            <p:nvPr userDrawn="1"/>
          </p:nvSpPr>
          <p:spPr>
            <a:xfrm flipH="1">
              <a:off x="2388973" y="486034"/>
              <a:ext cx="6755027" cy="514864"/>
            </a:xfrm>
            <a:prstGeom prst="rect">
              <a:avLst/>
            </a:prstGeom>
            <a:gradFill>
              <a:gsLst>
                <a:gs pos="0">
                  <a:srgbClr val="ECBD46"/>
                </a:gs>
                <a:gs pos="54500">
                  <a:srgbClr val="EFF781"/>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dirty="0"/>
            </a:p>
          </p:txBody>
        </p:sp>
      </p:grpSp>
      <p:grpSp>
        <p:nvGrpSpPr>
          <p:cNvPr id="25" name="Group 24"/>
          <p:cNvGrpSpPr/>
          <p:nvPr/>
        </p:nvGrpSpPr>
        <p:grpSpPr>
          <a:xfrm>
            <a:off x="3185293" y="486039"/>
            <a:ext cx="9006707" cy="617835"/>
            <a:chOff x="2388970" y="486034"/>
            <a:chExt cx="6755030" cy="617835"/>
          </a:xfrm>
        </p:grpSpPr>
        <p:grpSp>
          <p:nvGrpSpPr>
            <p:cNvPr id="18" name="Group 17"/>
            <p:cNvGrpSpPr/>
            <p:nvPr userDrawn="1"/>
          </p:nvGrpSpPr>
          <p:grpSpPr>
            <a:xfrm>
              <a:off x="2388973" y="486034"/>
              <a:ext cx="6755027" cy="617835"/>
              <a:chOff x="2388973" y="486034"/>
              <a:chExt cx="6755027" cy="617835"/>
            </a:xfrm>
          </p:grpSpPr>
          <p:cxnSp>
            <p:nvCxnSpPr>
              <p:cNvPr id="8" name="Straight Connector 7"/>
              <p:cNvCxnSpPr/>
              <p:nvPr userDrawn="1"/>
            </p:nvCxnSpPr>
            <p:spPr>
              <a:xfrm>
                <a:off x="2388973" y="1103869"/>
                <a:ext cx="6755027" cy="0"/>
              </a:xfrm>
              <a:prstGeom prst="line">
                <a:avLst/>
              </a:prstGeom>
              <a:ln w="76200">
                <a:solidFill>
                  <a:srgbClr val="216638"/>
                </a:solidFill>
              </a:ln>
            </p:spPr>
            <p:style>
              <a:lnRef idx="3">
                <a:schemeClr val="accent4"/>
              </a:lnRef>
              <a:fillRef idx="0">
                <a:schemeClr val="accent4"/>
              </a:fillRef>
              <a:effectRef idx="2">
                <a:schemeClr val="accent4"/>
              </a:effectRef>
              <a:fontRef idx="minor">
                <a:schemeClr val="tx1"/>
              </a:fontRef>
            </p:style>
          </p:cxnSp>
          <p:sp>
            <p:nvSpPr>
              <p:cNvPr id="13" name="Rectangle 12"/>
              <p:cNvSpPr/>
              <p:nvPr userDrawn="1"/>
            </p:nvSpPr>
            <p:spPr>
              <a:xfrm>
                <a:off x="2388973" y="486034"/>
                <a:ext cx="6755027" cy="514864"/>
              </a:xfrm>
              <a:prstGeom prst="rect">
                <a:avLst/>
              </a:prstGeom>
              <a:gradFill>
                <a:gsLst>
                  <a:gs pos="0">
                    <a:srgbClr val="ECBD46"/>
                  </a:gs>
                  <a:gs pos="54500">
                    <a:srgbClr val="EFF781"/>
                  </a:gs>
                  <a:gs pos="100000">
                    <a:schemeClr val="accent2">
                      <a:lumMod val="75000"/>
                    </a:schemeClr>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dirty="0"/>
              </a:p>
            </p:txBody>
          </p:sp>
        </p:grpSp>
        <p:sp>
          <p:nvSpPr>
            <p:cNvPr id="24" name="Rectangle 23"/>
            <p:cNvSpPr/>
            <p:nvPr userDrawn="1"/>
          </p:nvSpPr>
          <p:spPr>
            <a:xfrm flipH="1">
              <a:off x="2388970" y="486034"/>
              <a:ext cx="1359246" cy="514864"/>
            </a:xfrm>
            <a:prstGeom prst="rect">
              <a:avLst/>
            </a:prstGeom>
            <a:gradFill>
              <a:gsLst>
                <a:gs pos="87000">
                  <a:srgbClr val="F2D07A"/>
                </a:gs>
                <a:gs pos="1000">
                  <a:srgbClr val="EDCF58"/>
                </a:gs>
                <a:gs pos="55000">
                  <a:srgbClr val="AE7D24"/>
                </a:gs>
                <a:gs pos="100000">
                  <a:srgbClr val="BF7B17"/>
                </a:gs>
              </a:gsLst>
              <a:lin ang="0" scaled="0"/>
            </a:gra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73510241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3.wdp"/><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9.xml"/><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9.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9.xml"/><Relationship Id="rId5" Type="http://schemas.openxmlformats.org/officeDocument/2006/relationships/image" Target="../media/image2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Users\emunthali\AppData\Local\Microsoft\Windows\Temporary Internet Files\Content.Outlook\3UAOOKHR\MRA-Twitter-Timeline-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7" y="1752603"/>
            <a:ext cx="81057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51947" y="5372175"/>
            <a:ext cx="8784973" cy="1485825"/>
          </a:xfrm>
        </p:spPr>
        <p:txBody>
          <a:bodyPr>
            <a:noAutofit/>
          </a:bodyPr>
          <a:lstStyle/>
          <a:p>
            <a:pPr>
              <a:defRPr/>
            </a:pPr>
            <a:br>
              <a:rPr lang="en-US" sz="2800" b="1" dirty="0">
                <a:solidFill>
                  <a:schemeClr val="accent6"/>
                </a:solidFill>
                <a:effectLst>
                  <a:outerShdw blurRad="38100" dist="38100" dir="2700000" algn="tl">
                    <a:srgbClr val="000000">
                      <a:alpha val="43137"/>
                    </a:srgbClr>
                  </a:outerShdw>
                </a:effectLst>
                <a:latin typeface="+mn-lt"/>
                <a:ea typeface="Calibri"/>
                <a:cs typeface="Times New Roman"/>
              </a:rPr>
            </a:br>
            <a:br>
              <a:rPr lang="en-US" sz="2800" b="1" dirty="0">
                <a:solidFill>
                  <a:schemeClr val="accent6"/>
                </a:solidFill>
                <a:effectLst>
                  <a:outerShdw blurRad="38100" dist="38100" dir="2700000" algn="tl">
                    <a:srgbClr val="000000">
                      <a:alpha val="43137"/>
                    </a:srgbClr>
                  </a:outerShdw>
                </a:effectLst>
                <a:latin typeface="+mn-lt"/>
                <a:ea typeface="Calibri"/>
                <a:cs typeface="Times New Roman"/>
              </a:rPr>
            </a:br>
            <a:br>
              <a:rPr lang="en-US" sz="2800" b="1" dirty="0">
                <a:solidFill>
                  <a:schemeClr val="accent6"/>
                </a:solidFill>
                <a:effectLst>
                  <a:outerShdw blurRad="38100" dist="38100" dir="2700000" algn="tl">
                    <a:srgbClr val="000000">
                      <a:alpha val="43137"/>
                    </a:srgbClr>
                  </a:outerShdw>
                </a:effectLst>
                <a:latin typeface="+mn-lt"/>
                <a:ea typeface="Calibri"/>
                <a:cs typeface="Times New Roman"/>
              </a:rPr>
            </a:br>
            <a:br>
              <a:rPr lang="en-US" sz="2800" b="1" dirty="0">
                <a:solidFill>
                  <a:schemeClr val="accent6"/>
                </a:solidFill>
                <a:effectLst>
                  <a:outerShdw blurRad="38100" dist="38100" dir="2700000" algn="tl">
                    <a:srgbClr val="000000">
                      <a:alpha val="43137"/>
                    </a:srgbClr>
                  </a:outerShdw>
                </a:effectLst>
                <a:latin typeface="+mn-lt"/>
                <a:ea typeface="Calibri"/>
                <a:cs typeface="Times New Roman"/>
              </a:rPr>
            </a:br>
            <a:br>
              <a:rPr lang="en-US" sz="2800" b="1" dirty="0">
                <a:solidFill>
                  <a:schemeClr val="accent6"/>
                </a:solidFill>
                <a:effectLst>
                  <a:outerShdw blurRad="38100" dist="38100" dir="2700000" algn="tl">
                    <a:srgbClr val="000000">
                      <a:alpha val="43137"/>
                    </a:srgbClr>
                  </a:outerShdw>
                </a:effectLst>
                <a:latin typeface="+mn-lt"/>
                <a:ea typeface="Calibri"/>
                <a:cs typeface="Times New Roman"/>
              </a:rPr>
            </a:br>
            <a:br>
              <a:rPr lang="en-US"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br>
              <a:rPr lang="en-US"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EMBRACING DIGITAL TRANSFORMATION: </a:t>
            </a:r>
            <a:r>
              <a:rPr lang="en-US" sz="28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Revolutionalising</a:t>
            </a:r>
            <a:r>
              <a:rPr lang="en-US"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Tax Administration for Economic Empowerment  in Malawi</a:t>
            </a:r>
            <a:br>
              <a:rPr lang="en-US" sz="2400" b="1" i="0" u="none" strike="noStrike" dirty="0">
                <a:solidFill>
                  <a:srgbClr val="1F1F1F"/>
                </a:solidFill>
                <a:effectLst/>
                <a:latin typeface="Google Sans"/>
              </a:rPr>
            </a:br>
            <a:br>
              <a:rPr lang="en-US" sz="2400" b="1" i="0" u="none" strike="noStrike" dirty="0">
                <a:solidFill>
                  <a:srgbClr val="1F1F1F"/>
                </a:solidFill>
                <a:effectLst/>
                <a:latin typeface="Google Sans"/>
              </a:rPr>
            </a:br>
            <a:r>
              <a:rPr lang="en-US" sz="2400" b="1" i="0" u="none" strike="noStrike" dirty="0">
                <a:solidFill>
                  <a:srgbClr val="1F1F1F"/>
                </a:solidFill>
                <a:effectLst/>
                <a:latin typeface="Google Sans"/>
              </a:rPr>
              <a:t>Presenter : John Biziwick – Commissioner General - MRA</a:t>
            </a:r>
            <a:br>
              <a:rPr lang="en-US" sz="2400" b="1" i="0" u="none" strike="noStrike" dirty="0">
                <a:solidFill>
                  <a:srgbClr val="1F1F1F"/>
                </a:solidFill>
                <a:effectLst/>
                <a:latin typeface="Arial" panose="020B0604020202020204" pitchFamily="34" charset="0"/>
                <a:cs typeface="Arial" panose="020B0604020202020204" pitchFamily="34" charset="0"/>
              </a:rPr>
            </a:br>
            <a:r>
              <a:rPr lang="en-US" sz="2400" b="1" dirty="0">
                <a:latin typeface="Arial" panose="020B0604020202020204" pitchFamily="34" charset="0"/>
                <a:ea typeface="Calibri"/>
                <a:cs typeface="Arial" panose="020B0604020202020204" pitchFamily="34" charset="0"/>
              </a:rPr>
              <a:t>              </a:t>
            </a:r>
            <a:r>
              <a:rPr lang="en-US" sz="2000" b="1" dirty="0">
                <a:latin typeface="Arial" panose="020B0604020202020204" pitchFamily="34" charset="0"/>
                <a:ea typeface="Calibri"/>
                <a:cs typeface="Arial" panose="020B0604020202020204" pitchFamily="34" charset="0"/>
              </a:rPr>
              <a:t>	</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918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C001412-F7CD-C778-CFF7-15FEE8F2DF16}"/>
              </a:ext>
            </a:extLst>
          </p:cNvPr>
          <p:cNvSpPr/>
          <p:nvPr/>
        </p:nvSpPr>
        <p:spPr>
          <a:xfrm>
            <a:off x="845127" y="3846056"/>
            <a:ext cx="1105991" cy="1530496"/>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C8AB42A-D34D-F2A1-4259-592307DE3D93}"/>
              </a:ext>
            </a:extLst>
          </p:cNvPr>
          <p:cNvSpPr/>
          <p:nvPr/>
        </p:nvSpPr>
        <p:spPr>
          <a:xfrm>
            <a:off x="10468585" y="3816805"/>
            <a:ext cx="1557962" cy="1633666"/>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3B07A-5B8B-5960-E00F-32C1A4C5265D}"/>
              </a:ext>
            </a:extLst>
          </p:cNvPr>
          <p:cNvSpPr>
            <a:spLocks noGrp="1"/>
          </p:cNvSpPr>
          <p:nvPr>
            <p:ph type="title"/>
          </p:nvPr>
        </p:nvSpPr>
        <p:spPr>
          <a:xfrm>
            <a:off x="838200" y="1439271"/>
            <a:ext cx="10515600" cy="491071"/>
          </a:xfrm>
          <a:solidFill>
            <a:schemeClr val="accent4">
              <a:lumMod val="20000"/>
              <a:lumOff val="80000"/>
            </a:schemeClr>
          </a:solidFill>
        </p:spPr>
        <p:txBody>
          <a:bodyPr>
            <a:noAutofit/>
          </a:bodyPr>
          <a:lstStyle/>
          <a:p>
            <a:r>
              <a:rPr lang="en-GB" sz="2400" b="1" i="1" dirty="0">
                <a:latin typeface="Aharoni" panose="02010803020104030203" pitchFamily="2" charset="-79"/>
                <a:cs typeface="Aharoni" panose="02010803020104030203" pitchFamily="2" charset="-79"/>
              </a:rPr>
              <a:t>8. THE NEED FOR TAX COMPLIANCE:</a:t>
            </a:r>
            <a:endParaRPr lang="en-MW" sz="2400"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AF95A2C0-2A8F-DCE0-032D-7EE50B8CFB7C}"/>
              </a:ext>
            </a:extLst>
          </p:cNvPr>
          <p:cNvSpPr/>
          <p:nvPr/>
        </p:nvSpPr>
        <p:spPr>
          <a:xfrm>
            <a:off x="1414484" y="3356424"/>
            <a:ext cx="5045436" cy="2698172"/>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26E425B-2BB8-1A91-6863-29BF4CF91F03}"/>
              </a:ext>
            </a:extLst>
          </p:cNvPr>
          <p:cNvSpPr/>
          <p:nvPr/>
        </p:nvSpPr>
        <p:spPr>
          <a:xfrm>
            <a:off x="870682" y="2156774"/>
            <a:ext cx="883393" cy="746346"/>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727165D-358B-5ABD-FC97-02E286FA7232}"/>
              </a:ext>
            </a:extLst>
          </p:cNvPr>
          <p:cNvSpPr/>
          <p:nvPr/>
        </p:nvSpPr>
        <p:spPr>
          <a:xfrm>
            <a:off x="6618846" y="3363880"/>
            <a:ext cx="4921481" cy="269071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AC1CF8B-B86B-1278-565F-00BA9AA1F5FE}"/>
              </a:ext>
            </a:extLst>
          </p:cNvPr>
          <p:cNvSpPr/>
          <p:nvPr/>
        </p:nvSpPr>
        <p:spPr>
          <a:xfrm>
            <a:off x="1366012" y="2158364"/>
            <a:ext cx="9987788" cy="74475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B765228-C8CB-B8F2-BF7C-1DC0764ADA35}"/>
              </a:ext>
            </a:extLst>
          </p:cNvPr>
          <p:cNvSpPr txBox="1"/>
          <p:nvPr/>
        </p:nvSpPr>
        <p:spPr>
          <a:xfrm>
            <a:off x="1441873" y="2179490"/>
            <a:ext cx="9026712" cy="707886"/>
          </a:xfrm>
          <a:prstGeom prst="rect">
            <a:avLst/>
          </a:prstGeom>
          <a:noFill/>
        </p:spPr>
        <p:txBody>
          <a:bodyPr wrap="square" rtlCol="0">
            <a:spAutoFit/>
          </a:bodyPr>
          <a:lstStyle/>
          <a:p>
            <a:r>
              <a:rPr lang="en-US" sz="2000" b="1" dirty="0"/>
              <a:t>What is Tax Compliance : </a:t>
            </a:r>
          </a:p>
          <a:p>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fulfilment of tax obligations by businesses and individuals</a:t>
            </a:r>
            <a:r>
              <a:rPr lang="en-GB" sz="2000" i="1" dirty="0">
                <a:solidFill>
                  <a:srgbClr val="1F1F1F"/>
                </a:solidFill>
                <a:latin typeface="Google Sans"/>
              </a:rPr>
              <a:t>. </a:t>
            </a:r>
          </a:p>
        </p:txBody>
      </p:sp>
      <p:sp>
        <p:nvSpPr>
          <p:cNvPr id="26" name="TextBox 25">
            <a:extLst>
              <a:ext uri="{FF2B5EF4-FFF2-40B4-BE49-F238E27FC236}">
                <a16:creationId xmlns:a16="http://schemas.microsoft.com/office/drawing/2014/main" id="{EF58FEBA-DA55-D5AE-138D-F5E142077771}"/>
              </a:ext>
            </a:extLst>
          </p:cNvPr>
          <p:cNvSpPr txBox="1"/>
          <p:nvPr/>
        </p:nvSpPr>
        <p:spPr>
          <a:xfrm>
            <a:off x="1527661" y="3674458"/>
            <a:ext cx="4902237" cy="25545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Four main categories of taxpayer obligations prescribed in the Tax Laws are</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457200" indent="-457200">
              <a:buAutoNum type="alphaLcParenBoth"/>
            </a:pPr>
            <a:r>
              <a:rPr lang="en-US" dirty="0">
                <a:latin typeface="Arial" panose="020B0604020202020204" pitchFamily="34" charset="0"/>
                <a:cs typeface="Arial" panose="020B0604020202020204" pitchFamily="34" charset="0"/>
              </a:rPr>
              <a:t>Registration in the tax system</a:t>
            </a:r>
          </a:p>
          <a:p>
            <a:pPr marL="457200" indent="-457200">
              <a:buAutoNum type="alphaLcParenBoth"/>
            </a:pPr>
            <a:r>
              <a:rPr lang="en-US" dirty="0">
                <a:latin typeface="Arial" panose="020B0604020202020204" pitchFamily="34" charset="0"/>
                <a:cs typeface="Arial" panose="020B0604020202020204" pitchFamily="34" charset="0"/>
              </a:rPr>
              <a:t>Timely filing of declarations</a:t>
            </a:r>
          </a:p>
          <a:p>
            <a:pPr marL="457200" indent="-457200">
              <a:buAutoNum type="alphaLcParenBoth"/>
            </a:pPr>
            <a:r>
              <a:rPr lang="en-US" dirty="0">
                <a:latin typeface="Arial" panose="020B0604020202020204" pitchFamily="34" charset="0"/>
                <a:cs typeface="Arial" panose="020B0604020202020204" pitchFamily="34" charset="0"/>
              </a:rPr>
              <a:t>Payment of tax liabilities on time</a:t>
            </a:r>
          </a:p>
          <a:p>
            <a:pPr marL="457200" indent="-457200">
              <a:buAutoNum type="alphaLcParenBoth"/>
            </a:pPr>
            <a:r>
              <a:rPr lang="en-US" dirty="0">
                <a:latin typeface="Arial" panose="020B0604020202020204" pitchFamily="34" charset="0"/>
                <a:cs typeface="Arial" panose="020B0604020202020204" pitchFamily="34" charset="0"/>
              </a:rPr>
              <a:t>Complete and accurate reporting of information in tax declarations</a:t>
            </a:r>
          </a:p>
          <a:p>
            <a:pPr lvl="0" algn="just">
              <a:defRPr/>
            </a:pPr>
            <a:endParaRPr kumimoji="0" lang="en-GB" sz="1600" b="0" i="1" u="none" strike="noStrike" kern="1200" cap="none" spc="0" normalizeH="0" baseline="0" noProof="0" dirty="0">
              <a:ln>
                <a:noFill/>
              </a:ln>
              <a:solidFill>
                <a:srgbClr val="1F1F1F"/>
              </a:solidFill>
              <a:effectLst/>
              <a:uLnTx/>
              <a:uFillTx/>
              <a:latin typeface="Google Sans"/>
              <a:ea typeface="+mn-ea"/>
              <a:cs typeface="+mn-cs"/>
            </a:endParaRPr>
          </a:p>
        </p:txBody>
      </p:sp>
      <p:sp>
        <p:nvSpPr>
          <p:cNvPr id="28" name="TextBox 27">
            <a:extLst>
              <a:ext uri="{FF2B5EF4-FFF2-40B4-BE49-F238E27FC236}">
                <a16:creationId xmlns:a16="http://schemas.microsoft.com/office/drawing/2014/main" id="{C3A253E2-7AD0-0588-CCAC-32CB218C1E4E}"/>
              </a:ext>
            </a:extLst>
          </p:cNvPr>
          <p:cNvSpPr txBox="1"/>
          <p:nvPr/>
        </p:nvSpPr>
        <p:spPr>
          <a:xfrm>
            <a:off x="6788727" y="3571804"/>
            <a:ext cx="4610266"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For many aspects of tax compliance, the effective operation of the tax system by the tax authorities influences taxpayers’ compliance behavior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Tax Authority needs to be continuously efficient in administering the tax system in order to curtail tax evasion</a:t>
            </a:r>
            <a:endParaRPr lang="en-US" sz="16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51F52D3-2735-C178-014A-2DE65D8E1AB2}"/>
              </a:ext>
            </a:extLst>
          </p:cNvPr>
          <p:cNvSpPr txBox="1"/>
          <p:nvPr/>
        </p:nvSpPr>
        <p:spPr>
          <a:xfrm>
            <a:off x="1007878" y="2329892"/>
            <a:ext cx="4339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1</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
        <p:nvSpPr>
          <p:cNvPr id="30" name="TextBox 29">
            <a:extLst>
              <a:ext uri="{FF2B5EF4-FFF2-40B4-BE49-F238E27FC236}">
                <a16:creationId xmlns:a16="http://schemas.microsoft.com/office/drawing/2014/main" id="{261E3DA0-8C73-9E22-8EBB-9B267E94AC2C}"/>
              </a:ext>
            </a:extLst>
          </p:cNvPr>
          <p:cNvSpPr txBox="1"/>
          <p:nvPr/>
        </p:nvSpPr>
        <p:spPr>
          <a:xfrm>
            <a:off x="1037706" y="4433583"/>
            <a:ext cx="3010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2</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
        <p:nvSpPr>
          <p:cNvPr id="31" name="TextBox 30">
            <a:extLst>
              <a:ext uri="{FF2B5EF4-FFF2-40B4-BE49-F238E27FC236}">
                <a16:creationId xmlns:a16="http://schemas.microsoft.com/office/drawing/2014/main" id="{73EBACE2-80C1-9BBE-9D94-41A4489B9330}"/>
              </a:ext>
            </a:extLst>
          </p:cNvPr>
          <p:cNvSpPr txBox="1"/>
          <p:nvPr/>
        </p:nvSpPr>
        <p:spPr>
          <a:xfrm>
            <a:off x="11568874" y="4505455"/>
            <a:ext cx="346036" cy="400110"/>
          </a:xfrm>
          <a:prstGeom prst="rect">
            <a:avLst/>
          </a:prstGeom>
          <a:noFill/>
        </p:spPr>
        <p:txBody>
          <a:bodyPr wrap="square" rtlCol="0">
            <a:spAutoFit/>
          </a:bodyPr>
          <a:lstStyle>
            <a:defPPr>
              <a:defRPr lang="en-MW"/>
            </a:defPPr>
            <a:lvl1pPr>
              <a:defRPr sz="4000">
                <a:latin typeface="Anton"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3</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Tree>
    <p:extLst>
      <p:ext uri="{BB962C8B-B14F-4D97-AF65-F5344CB8AC3E}">
        <p14:creationId xmlns:p14="http://schemas.microsoft.com/office/powerpoint/2010/main" val="1522920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8" grpId="0" animBg="1"/>
      <p:bldP spid="13" grpId="0" animBg="1"/>
      <p:bldP spid="15" grpId="0" animBg="1"/>
      <p:bldP spid="17" grpId="0" animBg="1"/>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7A1EDDB-D53F-A457-9ECD-B5F6C27BC74E}"/>
              </a:ext>
            </a:extLst>
          </p:cNvPr>
          <p:cNvSpPr/>
          <p:nvPr/>
        </p:nvSpPr>
        <p:spPr>
          <a:xfrm>
            <a:off x="1253977" y="2932017"/>
            <a:ext cx="2183118" cy="2867002"/>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0" name="Rectangle: Rounded Corners 9">
            <a:extLst>
              <a:ext uri="{FF2B5EF4-FFF2-40B4-BE49-F238E27FC236}">
                <a16:creationId xmlns:a16="http://schemas.microsoft.com/office/drawing/2014/main" id="{4271C26D-59E5-0FE6-6D21-11C79683F19A}"/>
              </a:ext>
            </a:extLst>
          </p:cNvPr>
          <p:cNvSpPr/>
          <p:nvPr/>
        </p:nvSpPr>
        <p:spPr>
          <a:xfrm>
            <a:off x="1253977" y="2615035"/>
            <a:ext cx="2183118" cy="584925"/>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1" name="Oval 10">
            <a:extLst>
              <a:ext uri="{FF2B5EF4-FFF2-40B4-BE49-F238E27FC236}">
                <a16:creationId xmlns:a16="http://schemas.microsoft.com/office/drawing/2014/main" id="{7F6EDEBB-C32B-DA53-971F-BCA6C14C90E5}"/>
              </a:ext>
            </a:extLst>
          </p:cNvPr>
          <p:cNvSpPr/>
          <p:nvPr/>
        </p:nvSpPr>
        <p:spPr>
          <a:xfrm>
            <a:off x="1941311" y="2652114"/>
            <a:ext cx="510765" cy="510765"/>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2" name="TextBox 11">
            <a:extLst>
              <a:ext uri="{FF2B5EF4-FFF2-40B4-BE49-F238E27FC236}">
                <a16:creationId xmlns:a16="http://schemas.microsoft.com/office/drawing/2014/main" id="{E6002ABC-C5F1-346B-892B-E5F3B4919F8D}"/>
              </a:ext>
            </a:extLst>
          </p:cNvPr>
          <p:cNvSpPr txBox="1"/>
          <p:nvPr/>
        </p:nvSpPr>
        <p:spPr>
          <a:xfrm>
            <a:off x="2005746" y="2671340"/>
            <a:ext cx="381895" cy="525657"/>
          </a:xfrm>
          <a:prstGeom prst="rect">
            <a:avLst/>
          </a:prstGeom>
          <a:noFill/>
        </p:spPr>
        <p:txBody>
          <a:bodyPr wrap="square" rtlCol="0">
            <a:spAutoFit/>
          </a:bodyPr>
          <a:lstStyle/>
          <a:p>
            <a:pPr algn="ctr" defTabSz="804672">
              <a:spcAft>
                <a:spcPts val="600"/>
              </a:spcAft>
            </a:pPr>
            <a:r>
              <a:rPr lang="en-ZA" sz="2816" kern="1200">
                <a:solidFill>
                  <a:schemeClr val="tx1"/>
                </a:solidFill>
                <a:latin typeface="Anton" pitchFamily="2" charset="0"/>
                <a:ea typeface="+mn-ea"/>
                <a:cs typeface="+mn-cs"/>
              </a:rPr>
              <a:t>1</a:t>
            </a:r>
            <a:endParaRPr lang="en-MW" sz="3200">
              <a:latin typeface="Anton" pitchFamily="2" charset="0"/>
            </a:endParaRPr>
          </a:p>
        </p:txBody>
      </p:sp>
      <p:sp>
        <p:nvSpPr>
          <p:cNvPr id="13" name="TextBox 12">
            <a:extLst>
              <a:ext uri="{FF2B5EF4-FFF2-40B4-BE49-F238E27FC236}">
                <a16:creationId xmlns:a16="http://schemas.microsoft.com/office/drawing/2014/main" id="{6B58B217-35EC-2E67-8CA2-0C99EDE48468}"/>
              </a:ext>
            </a:extLst>
          </p:cNvPr>
          <p:cNvSpPr txBox="1"/>
          <p:nvPr/>
        </p:nvSpPr>
        <p:spPr>
          <a:xfrm>
            <a:off x="1253976" y="3853599"/>
            <a:ext cx="2183118" cy="2042290"/>
          </a:xfrm>
          <a:prstGeom prst="rect">
            <a:avLst/>
          </a:prstGeom>
          <a:noFill/>
        </p:spPr>
        <p:txBody>
          <a:bodyPr wrap="square" rtlCol="0">
            <a:spAutoFit/>
          </a:bodyPr>
          <a:lstStyle/>
          <a:p>
            <a:pPr algn="ctr" defTabSz="804672">
              <a:spcAft>
                <a:spcPts val="600"/>
              </a:spcAft>
            </a:pPr>
            <a:r>
              <a:rPr lang="en-GB" sz="1408" i="1" kern="1200" dirty="0">
                <a:solidFill>
                  <a:srgbClr val="1F1F1F"/>
                </a:solidFill>
                <a:latin typeface="Google Sans"/>
                <a:ea typeface="+mn-ea"/>
                <a:cs typeface="+mn-cs"/>
              </a:rPr>
              <a:t>As the digital economy flourishes, new business models and transactions emerge creating new opportunities for entrepreneurs and businesses which leads to formalization of the informal sector</a:t>
            </a:r>
            <a:endParaRPr lang="en-GB" sz="1600" i="1" dirty="0">
              <a:solidFill>
                <a:srgbClr val="1F1F1F"/>
              </a:solidFill>
              <a:latin typeface="Google Sans"/>
            </a:endParaRPr>
          </a:p>
        </p:txBody>
      </p:sp>
      <p:sp>
        <p:nvSpPr>
          <p:cNvPr id="26" name="Rectangle: Rounded Corners 25">
            <a:extLst>
              <a:ext uri="{FF2B5EF4-FFF2-40B4-BE49-F238E27FC236}">
                <a16:creationId xmlns:a16="http://schemas.microsoft.com/office/drawing/2014/main" id="{7771AFDB-8C41-CF11-7DC0-06E03460CD90}"/>
              </a:ext>
            </a:extLst>
          </p:cNvPr>
          <p:cNvSpPr/>
          <p:nvPr/>
        </p:nvSpPr>
        <p:spPr>
          <a:xfrm>
            <a:off x="3855987" y="2964539"/>
            <a:ext cx="2183118" cy="2867002"/>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Rectangle: Rounded Corners 26">
            <a:extLst>
              <a:ext uri="{FF2B5EF4-FFF2-40B4-BE49-F238E27FC236}">
                <a16:creationId xmlns:a16="http://schemas.microsoft.com/office/drawing/2014/main" id="{9026B3B8-D775-E057-EF38-3C97861096AC}"/>
              </a:ext>
            </a:extLst>
          </p:cNvPr>
          <p:cNvSpPr/>
          <p:nvPr/>
        </p:nvSpPr>
        <p:spPr>
          <a:xfrm>
            <a:off x="3855987" y="2647558"/>
            <a:ext cx="2183118" cy="584925"/>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8" name="Oval 27">
            <a:extLst>
              <a:ext uri="{FF2B5EF4-FFF2-40B4-BE49-F238E27FC236}">
                <a16:creationId xmlns:a16="http://schemas.microsoft.com/office/drawing/2014/main" id="{6DF580EB-DDDE-F4BA-230B-C2AAB60F5130}"/>
              </a:ext>
            </a:extLst>
          </p:cNvPr>
          <p:cNvSpPr/>
          <p:nvPr/>
        </p:nvSpPr>
        <p:spPr>
          <a:xfrm>
            <a:off x="4692161" y="2676634"/>
            <a:ext cx="510765" cy="510765"/>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9" name="TextBox 28">
            <a:extLst>
              <a:ext uri="{FF2B5EF4-FFF2-40B4-BE49-F238E27FC236}">
                <a16:creationId xmlns:a16="http://schemas.microsoft.com/office/drawing/2014/main" id="{8D655B0F-FD40-0F1F-92FC-64468EABBDB8}"/>
              </a:ext>
            </a:extLst>
          </p:cNvPr>
          <p:cNvSpPr txBox="1"/>
          <p:nvPr/>
        </p:nvSpPr>
        <p:spPr>
          <a:xfrm>
            <a:off x="4735054" y="2697735"/>
            <a:ext cx="381895" cy="525657"/>
          </a:xfrm>
          <a:prstGeom prst="rect">
            <a:avLst/>
          </a:prstGeom>
          <a:noFill/>
        </p:spPr>
        <p:txBody>
          <a:bodyPr wrap="square" rtlCol="0">
            <a:spAutoFit/>
          </a:bodyPr>
          <a:lstStyle/>
          <a:p>
            <a:pPr algn="ctr" defTabSz="804672">
              <a:spcAft>
                <a:spcPts val="600"/>
              </a:spcAft>
            </a:pPr>
            <a:r>
              <a:rPr lang="en-ZA" sz="2816" kern="1200">
                <a:solidFill>
                  <a:schemeClr val="tx1"/>
                </a:solidFill>
                <a:latin typeface="Anton" pitchFamily="2" charset="0"/>
                <a:ea typeface="+mn-ea"/>
                <a:cs typeface="+mn-cs"/>
              </a:rPr>
              <a:t>2</a:t>
            </a:r>
            <a:endParaRPr lang="en-MW" sz="3200">
              <a:latin typeface="Anton" pitchFamily="2" charset="0"/>
            </a:endParaRPr>
          </a:p>
        </p:txBody>
      </p:sp>
      <p:sp>
        <p:nvSpPr>
          <p:cNvPr id="30" name="TextBox 29">
            <a:extLst>
              <a:ext uri="{FF2B5EF4-FFF2-40B4-BE49-F238E27FC236}">
                <a16:creationId xmlns:a16="http://schemas.microsoft.com/office/drawing/2014/main" id="{D34E2636-1EDF-044B-BA58-DDEEA51C8D97}"/>
              </a:ext>
            </a:extLst>
          </p:cNvPr>
          <p:cNvSpPr txBox="1"/>
          <p:nvPr/>
        </p:nvSpPr>
        <p:spPr>
          <a:xfrm>
            <a:off x="3855986" y="3794141"/>
            <a:ext cx="2183118" cy="1388802"/>
          </a:xfrm>
          <a:prstGeom prst="rect">
            <a:avLst/>
          </a:prstGeom>
          <a:noFill/>
        </p:spPr>
        <p:txBody>
          <a:bodyPr wrap="square" rtlCol="0">
            <a:spAutoFit/>
          </a:bodyPr>
          <a:lstStyle/>
          <a:p>
            <a:pPr algn="ctr" defTabSz="804672">
              <a:spcAft>
                <a:spcPts val="600"/>
              </a:spcAft>
            </a:pPr>
            <a:r>
              <a:rPr lang="en-GB" sz="1408" i="1" kern="1200" dirty="0">
                <a:solidFill>
                  <a:srgbClr val="1F1F1F"/>
                </a:solidFill>
                <a:latin typeface="Google Sans"/>
                <a:ea typeface="+mn-ea"/>
                <a:cs typeface="+mn-cs"/>
              </a:rPr>
              <a:t>Connect businesses with a wider range of customers and markets, eliminating barriers of physical presence but impacting on  a bigger community</a:t>
            </a:r>
            <a:endParaRPr lang="en-GB" sz="1600" i="1" dirty="0">
              <a:solidFill>
                <a:srgbClr val="1F1F1F"/>
              </a:solidFill>
              <a:latin typeface="Google Sans"/>
            </a:endParaRPr>
          </a:p>
        </p:txBody>
      </p:sp>
      <p:sp>
        <p:nvSpPr>
          <p:cNvPr id="31" name="Rectangle: Rounded Corners 30">
            <a:extLst>
              <a:ext uri="{FF2B5EF4-FFF2-40B4-BE49-F238E27FC236}">
                <a16:creationId xmlns:a16="http://schemas.microsoft.com/office/drawing/2014/main" id="{9F2F6819-599A-6C8A-00E9-8851DA328B69}"/>
              </a:ext>
            </a:extLst>
          </p:cNvPr>
          <p:cNvSpPr/>
          <p:nvPr/>
        </p:nvSpPr>
        <p:spPr>
          <a:xfrm>
            <a:off x="6305444" y="2932017"/>
            <a:ext cx="2183118" cy="2867002"/>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2" name="Rectangle: Rounded Corners 31">
            <a:extLst>
              <a:ext uri="{FF2B5EF4-FFF2-40B4-BE49-F238E27FC236}">
                <a16:creationId xmlns:a16="http://schemas.microsoft.com/office/drawing/2014/main" id="{6DB83541-4D4C-D358-7401-FFF5ED560160}"/>
              </a:ext>
            </a:extLst>
          </p:cNvPr>
          <p:cNvSpPr/>
          <p:nvPr/>
        </p:nvSpPr>
        <p:spPr>
          <a:xfrm>
            <a:off x="6299988" y="2687358"/>
            <a:ext cx="2183118" cy="584925"/>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33" name="Oval 32">
            <a:extLst>
              <a:ext uri="{FF2B5EF4-FFF2-40B4-BE49-F238E27FC236}">
                <a16:creationId xmlns:a16="http://schemas.microsoft.com/office/drawing/2014/main" id="{5395D26D-D00D-CE02-34C6-DCDA1C45863C}"/>
              </a:ext>
            </a:extLst>
          </p:cNvPr>
          <p:cNvSpPr/>
          <p:nvPr/>
        </p:nvSpPr>
        <p:spPr>
          <a:xfrm>
            <a:off x="7186762" y="2701051"/>
            <a:ext cx="381895" cy="510765"/>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4" name="TextBox 33">
            <a:extLst>
              <a:ext uri="{FF2B5EF4-FFF2-40B4-BE49-F238E27FC236}">
                <a16:creationId xmlns:a16="http://schemas.microsoft.com/office/drawing/2014/main" id="{C75D6192-0402-098A-3105-6FCFE568D006}"/>
              </a:ext>
            </a:extLst>
          </p:cNvPr>
          <p:cNvSpPr txBox="1"/>
          <p:nvPr/>
        </p:nvSpPr>
        <p:spPr>
          <a:xfrm>
            <a:off x="7187540" y="2748848"/>
            <a:ext cx="381895" cy="525657"/>
          </a:xfrm>
          <a:prstGeom prst="rect">
            <a:avLst/>
          </a:prstGeom>
          <a:noFill/>
        </p:spPr>
        <p:txBody>
          <a:bodyPr wrap="square" rtlCol="0">
            <a:spAutoFit/>
          </a:bodyPr>
          <a:lstStyle/>
          <a:p>
            <a:pPr algn="ctr" defTabSz="804672">
              <a:spcAft>
                <a:spcPts val="600"/>
              </a:spcAft>
            </a:pPr>
            <a:r>
              <a:rPr lang="en-ZA" sz="2816" kern="1200">
                <a:solidFill>
                  <a:schemeClr val="tx1"/>
                </a:solidFill>
                <a:latin typeface="Anton" pitchFamily="2" charset="0"/>
                <a:ea typeface="+mn-ea"/>
                <a:cs typeface="+mn-cs"/>
              </a:rPr>
              <a:t>3</a:t>
            </a:r>
            <a:endParaRPr lang="en-MW" sz="3200">
              <a:latin typeface="Anton" pitchFamily="2" charset="0"/>
            </a:endParaRPr>
          </a:p>
        </p:txBody>
      </p:sp>
      <p:sp>
        <p:nvSpPr>
          <p:cNvPr id="35" name="TextBox 34">
            <a:extLst>
              <a:ext uri="{FF2B5EF4-FFF2-40B4-BE49-F238E27FC236}">
                <a16:creationId xmlns:a16="http://schemas.microsoft.com/office/drawing/2014/main" id="{EFF94CF2-BEE5-3954-2266-7F421DBB5521}"/>
              </a:ext>
            </a:extLst>
          </p:cNvPr>
          <p:cNvSpPr txBox="1"/>
          <p:nvPr/>
        </p:nvSpPr>
        <p:spPr>
          <a:xfrm>
            <a:off x="6305444" y="3756663"/>
            <a:ext cx="2183118" cy="953100"/>
          </a:xfrm>
          <a:prstGeom prst="rect">
            <a:avLst/>
          </a:prstGeom>
          <a:noFill/>
        </p:spPr>
        <p:txBody>
          <a:bodyPr wrap="square" rtlCol="0">
            <a:spAutoFit/>
          </a:bodyPr>
          <a:lstStyle/>
          <a:p>
            <a:pPr algn="ctr" defTabSz="804672">
              <a:spcAft>
                <a:spcPts val="600"/>
              </a:spcAft>
            </a:pPr>
            <a:r>
              <a:rPr lang="en-GB" sz="1408" i="1" kern="1200">
                <a:solidFill>
                  <a:srgbClr val="1F1F1F"/>
                </a:solidFill>
                <a:latin typeface="Google Sans"/>
                <a:ea typeface="+mn-ea"/>
                <a:cs typeface="+mn-cs"/>
              </a:rPr>
              <a:t>Digital tools help businesses to improve efficiency and productivity increasing their revenues</a:t>
            </a:r>
            <a:endParaRPr lang="en-GB" sz="1600" i="1">
              <a:solidFill>
                <a:srgbClr val="1F1F1F"/>
              </a:solidFill>
              <a:latin typeface="Google Sans"/>
            </a:endParaRPr>
          </a:p>
        </p:txBody>
      </p:sp>
      <p:sp>
        <p:nvSpPr>
          <p:cNvPr id="36" name="TextBox 35">
            <a:extLst>
              <a:ext uri="{FF2B5EF4-FFF2-40B4-BE49-F238E27FC236}">
                <a16:creationId xmlns:a16="http://schemas.microsoft.com/office/drawing/2014/main" id="{3195F5A7-189B-4E45-7C58-B3C3A65D4A31}"/>
              </a:ext>
            </a:extLst>
          </p:cNvPr>
          <p:cNvSpPr txBox="1"/>
          <p:nvPr/>
        </p:nvSpPr>
        <p:spPr>
          <a:xfrm>
            <a:off x="1253977" y="3336202"/>
            <a:ext cx="2183118" cy="525657"/>
          </a:xfrm>
          <a:prstGeom prst="rect">
            <a:avLst/>
          </a:prstGeom>
          <a:noFill/>
        </p:spPr>
        <p:txBody>
          <a:bodyPr wrap="square" lIns="91440" tIns="45720" rIns="91440" bIns="45720" rtlCol="0" anchor="t">
            <a:spAutoFit/>
          </a:bodyPr>
          <a:lstStyle/>
          <a:p>
            <a:pPr algn="ctr" defTabSz="804672">
              <a:spcAft>
                <a:spcPts val="600"/>
              </a:spcAft>
            </a:pPr>
            <a:r>
              <a:rPr lang="en-ZA" sz="1408" b="1" kern="1200" dirty="0">
                <a:solidFill>
                  <a:schemeClr val="tx1"/>
                </a:solidFill>
                <a:latin typeface="+mn-lt"/>
                <a:ea typeface="+mn-ea"/>
                <a:cs typeface="Calibri"/>
              </a:rPr>
              <a:t>New Opportunities in the Economy</a:t>
            </a:r>
            <a:endParaRPr lang="en-ZA" sz="1600" b="1" dirty="0">
              <a:ea typeface="Calibri"/>
              <a:cs typeface="Calibri"/>
            </a:endParaRPr>
          </a:p>
        </p:txBody>
      </p:sp>
      <p:sp>
        <p:nvSpPr>
          <p:cNvPr id="37" name="TextBox 36">
            <a:extLst>
              <a:ext uri="{FF2B5EF4-FFF2-40B4-BE49-F238E27FC236}">
                <a16:creationId xmlns:a16="http://schemas.microsoft.com/office/drawing/2014/main" id="{4EE30DED-AF2C-12DF-4A46-5D732220C305}"/>
              </a:ext>
            </a:extLst>
          </p:cNvPr>
          <p:cNvSpPr txBox="1"/>
          <p:nvPr/>
        </p:nvSpPr>
        <p:spPr>
          <a:xfrm>
            <a:off x="3855985" y="3368725"/>
            <a:ext cx="2183118" cy="308995"/>
          </a:xfrm>
          <a:prstGeom prst="rect">
            <a:avLst/>
          </a:prstGeom>
          <a:noFill/>
        </p:spPr>
        <p:txBody>
          <a:bodyPr wrap="square" lIns="91440" tIns="45720" rIns="91440" bIns="45720" rtlCol="0" anchor="t">
            <a:spAutoFit/>
          </a:bodyPr>
          <a:lstStyle/>
          <a:p>
            <a:pPr algn="ctr" defTabSz="804672">
              <a:spcAft>
                <a:spcPts val="600"/>
              </a:spcAft>
            </a:pPr>
            <a:r>
              <a:rPr lang="en-ZA" sz="1408" b="1" kern="1200">
                <a:solidFill>
                  <a:schemeClr val="tx1"/>
                </a:solidFill>
                <a:latin typeface="+mn-lt"/>
                <a:ea typeface="+mn-ea"/>
                <a:cs typeface="Calibri"/>
              </a:rPr>
              <a:t>Online Platforms</a:t>
            </a:r>
            <a:endParaRPr lang="en-ZA" sz="1600" b="1">
              <a:ea typeface="Calibri"/>
              <a:cs typeface="Calibri"/>
            </a:endParaRPr>
          </a:p>
        </p:txBody>
      </p:sp>
      <p:sp>
        <p:nvSpPr>
          <p:cNvPr id="38" name="TextBox 37">
            <a:extLst>
              <a:ext uri="{FF2B5EF4-FFF2-40B4-BE49-F238E27FC236}">
                <a16:creationId xmlns:a16="http://schemas.microsoft.com/office/drawing/2014/main" id="{5E92A324-8606-8914-2DDB-CDE2E90D3684}"/>
              </a:ext>
            </a:extLst>
          </p:cNvPr>
          <p:cNvSpPr txBox="1"/>
          <p:nvPr/>
        </p:nvSpPr>
        <p:spPr>
          <a:xfrm>
            <a:off x="6457993" y="3284378"/>
            <a:ext cx="2183118" cy="308995"/>
          </a:xfrm>
          <a:prstGeom prst="rect">
            <a:avLst/>
          </a:prstGeom>
          <a:noFill/>
        </p:spPr>
        <p:txBody>
          <a:bodyPr wrap="square" lIns="91440" tIns="45720" rIns="91440" bIns="45720" rtlCol="0" anchor="t">
            <a:spAutoFit/>
          </a:bodyPr>
          <a:lstStyle/>
          <a:p>
            <a:pPr algn="ctr" defTabSz="804672">
              <a:spcAft>
                <a:spcPts val="600"/>
              </a:spcAft>
            </a:pPr>
            <a:r>
              <a:rPr lang="en-ZA" sz="1408" b="1" kern="1200">
                <a:solidFill>
                  <a:schemeClr val="tx1"/>
                </a:solidFill>
                <a:latin typeface="+mn-lt"/>
                <a:ea typeface="+mn-ea"/>
                <a:cs typeface="Calibri"/>
              </a:rPr>
              <a:t>Increased Productivity</a:t>
            </a:r>
            <a:endParaRPr lang="en-ZA" sz="1600" b="1">
              <a:ea typeface="Calibri"/>
              <a:cs typeface="Calibri"/>
            </a:endParaRPr>
          </a:p>
        </p:txBody>
      </p:sp>
      <p:sp>
        <p:nvSpPr>
          <p:cNvPr id="3" name="Rectangle: Rounded Corners 30">
            <a:extLst>
              <a:ext uri="{FF2B5EF4-FFF2-40B4-BE49-F238E27FC236}">
                <a16:creationId xmlns:a16="http://schemas.microsoft.com/office/drawing/2014/main" id="{02B4798F-FEFA-C3E4-6DF0-ECAB520AF274}"/>
              </a:ext>
            </a:extLst>
          </p:cNvPr>
          <p:cNvSpPr/>
          <p:nvPr/>
        </p:nvSpPr>
        <p:spPr>
          <a:xfrm>
            <a:off x="8754906" y="2980556"/>
            <a:ext cx="2183118" cy="2867002"/>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4" name="Rectangle: Rounded Corners 31">
            <a:extLst>
              <a:ext uri="{FF2B5EF4-FFF2-40B4-BE49-F238E27FC236}">
                <a16:creationId xmlns:a16="http://schemas.microsoft.com/office/drawing/2014/main" id="{CC3B8FC0-C2EE-883C-1647-BE2D74F9B6EB}"/>
              </a:ext>
            </a:extLst>
          </p:cNvPr>
          <p:cNvSpPr/>
          <p:nvPr/>
        </p:nvSpPr>
        <p:spPr>
          <a:xfrm>
            <a:off x="8754902" y="2672077"/>
            <a:ext cx="2183118" cy="584925"/>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5" name="Oval 4">
            <a:extLst>
              <a:ext uri="{FF2B5EF4-FFF2-40B4-BE49-F238E27FC236}">
                <a16:creationId xmlns:a16="http://schemas.microsoft.com/office/drawing/2014/main" id="{4D097CCE-8398-6C27-B89E-342A8FEE83F7}"/>
              </a:ext>
            </a:extLst>
          </p:cNvPr>
          <p:cNvSpPr/>
          <p:nvPr/>
        </p:nvSpPr>
        <p:spPr>
          <a:xfrm>
            <a:off x="9580532" y="2706347"/>
            <a:ext cx="510765" cy="510765"/>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7" name="TextBox 6">
            <a:extLst>
              <a:ext uri="{FF2B5EF4-FFF2-40B4-BE49-F238E27FC236}">
                <a16:creationId xmlns:a16="http://schemas.microsoft.com/office/drawing/2014/main" id="{69FDFAC4-A05F-1A68-A3A6-BCE379C466FB}"/>
              </a:ext>
            </a:extLst>
          </p:cNvPr>
          <p:cNvSpPr txBox="1"/>
          <p:nvPr/>
        </p:nvSpPr>
        <p:spPr>
          <a:xfrm>
            <a:off x="9653022" y="2754886"/>
            <a:ext cx="381895" cy="525657"/>
          </a:xfrm>
          <a:prstGeom prst="rect">
            <a:avLst/>
          </a:prstGeom>
          <a:noFill/>
        </p:spPr>
        <p:txBody>
          <a:bodyPr wrap="square" rtlCol="0">
            <a:spAutoFit/>
          </a:bodyPr>
          <a:lstStyle/>
          <a:p>
            <a:pPr algn="ctr" defTabSz="804672">
              <a:spcAft>
                <a:spcPts val="600"/>
              </a:spcAft>
            </a:pPr>
            <a:r>
              <a:rPr lang="en-ZA" sz="2816" kern="1200">
                <a:solidFill>
                  <a:schemeClr val="tx1"/>
                </a:solidFill>
                <a:latin typeface="Anton" pitchFamily="2" charset="0"/>
                <a:ea typeface="+mn-ea"/>
                <a:cs typeface="+mn-cs"/>
              </a:rPr>
              <a:t>4</a:t>
            </a:r>
            <a:endParaRPr lang="en-MW" sz="3200">
              <a:latin typeface="Anton" pitchFamily="2" charset="0"/>
            </a:endParaRPr>
          </a:p>
        </p:txBody>
      </p:sp>
      <p:sp>
        <p:nvSpPr>
          <p:cNvPr id="8" name="TextBox 7">
            <a:extLst>
              <a:ext uri="{FF2B5EF4-FFF2-40B4-BE49-F238E27FC236}">
                <a16:creationId xmlns:a16="http://schemas.microsoft.com/office/drawing/2014/main" id="{D4D6CAB8-67F9-82A7-6A3A-2B061EB21759}"/>
              </a:ext>
            </a:extLst>
          </p:cNvPr>
          <p:cNvSpPr txBox="1"/>
          <p:nvPr/>
        </p:nvSpPr>
        <p:spPr>
          <a:xfrm>
            <a:off x="8754902" y="3794141"/>
            <a:ext cx="2183118" cy="1170951"/>
          </a:xfrm>
          <a:prstGeom prst="rect">
            <a:avLst/>
          </a:prstGeom>
          <a:noFill/>
        </p:spPr>
        <p:txBody>
          <a:bodyPr wrap="square" rtlCol="0">
            <a:spAutoFit/>
          </a:bodyPr>
          <a:lstStyle/>
          <a:p>
            <a:pPr algn="ctr" defTabSz="804672">
              <a:spcAft>
                <a:spcPts val="600"/>
              </a:spcAft>
            </a:pPr>
            <a:r>
              <a:rPr lang="en-GB" sz="1408" i="1" kern="1200" dirty="0">
                <a:solidFill>
                  <a:srgbClr val="1F1F1F"/>
                </a:solidFill>
                <a:latin typeface="Google Sans"/>
                <a:ea typeface="+mn-ea"/>
                <a:cs typeface="+mn-cs"/>
              </a:rPr>
              <a:t>Digital skills can make individuals more employable and competitive in the job market</a:t>
            </a:r>
            <a:endParaRPr lang="en-GB" sz="1600" i="1" dirty="0">
              <a:solidFill>
                <a:srgbClr val="1F1F1F"/>
              </a:solidFill>
              <a:latin typeface="Google Sans"/>
            </a:endParaRPr>
          </a:p>
        </p:txBody>
      </p:sp>
      <p:sp>
        <p:nvSpPr>
          <p:cNvPr id="9" name="TextBox 8">
            <a:extLst>
              <a:ext uri="{FF2B5EF4-FFF2-40B4-BE49-F238E27FC236}">
                <a16:creationId xmlns:a16="http://schemas.microsoft.com/office/drawing/2014/main" id="{56638222-1B0F-1381-5419-262596781575}"/>
              </a:ext>
            </a:extLst>
          </p:cNvPr>
          <p:cNvSpPr txBox="1"/>
          <p:nvPr/>
        </p:nvSpPr>
        <p:spPr>
          <a:xfrm>
            <a:off x="8754902" y="3300394"/>
            <a:ext cx="2183118" cy="308995"/>
          </a:xfrm>
          <a:prstGeom prst="rect">
            <a:avLst/>
          </a:prstGeom>
          <a:noFill/>
        </p:spPr>
        <p:txBody>
          <a:bodyPr wrap="square" lIns="91440" tIns="45720" rIns="91440" bIns="45720" rtlCol="0" anchor="t">
            <a:spAutoFit/>
          </a:bodyPr>
          <a:lstStyle/>
          <a:p>
            <a:pPr algn="ctr" defTabSz="804672">
              <a:spcAft>
                <a:spcPts val="600"/>
              </a:spcAft>
            </a:pPr>
            <a:r>
              <a:rPr lang="en-ZA" sz="1408" b="1" kern="1200">
                <a:solidFill>
                  <a:schemeClr val="tx1"/>
                </a:solidFill>
                <a:latin typeface="+mn-lt"/>
                <a:ea typeface="+mn-ea"/>
                <a:cs typeface="Calibri"/>
              </a:rPr>
              <a:t>Job Creation</a:t>
            </a:r>
            <a:endParaRPr lang="en-ZA" sz="1600" b="1">
              <a:ea typeface="Calibri"/>
              <a:cs typeface="Calibri"/>
            </a:endParaRPr>
          </a:p>
        </p:txBody>
      </p:sp>
      <p:sp>
        <p:nvSpPr>
          <p:cNvPr id="14" name="Title 1">
            <a:extLst>
              <a:ext uri="{FF2B5EF4-FFF2-40B4-BE49-F238E27FC236}">
                <a16:creationId xmlns:a16="http://schemas.microsoft.com/office/drawing/2014/main" id="{F364920A-6384-F4C1-91DB-92B6741B5AD6}"/>
              </a:ext>
            </a:extLst>
          </p:cNvPr>
          <p:cNvSpPr txBox="1">
            <a:spLocks/>
          </p:cNvSpPr>
          <p:nvPr/>
        </p:nvSpPr>
        <p:spPr>
          <a:xfrm>
            <a:off x="170122" y="1275332"/>
            <a:ext cx="11610752" cy="1126577"/>
          </a:xfrm>
          <a:prstGeom prst="rect">
            <a:avLst/>
          </a:prstGeom>
          <a:solidFill>
            <a:schemeClr val="accent5">
              <a:lumMod val="20000"/>
              <a:lumOff val="80000"/>
            </a:scheme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i="1" dirty="0">
                <a:latin typeface="Aharoni" panose="02010803020104030203" pitchFamily="2" charset="-79"/>
                <a:cs typeface="Aharoni" panose="02010803020104030203" pitchFamily="2" charset="-79"/>
              </a:rPr>
              <a:t>9. How can Digital Transformation Revolutionise MRA and lead Economic Empowerment</a:t>
            </a:r>
            <a:endParaRPr lang="en-MW" sz="24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252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3" grpId="0"/>
      <p:bldP spid="26" grpId="0" animBg="1"/>
      <p:bldP spid="27" grpId="0" animBg="1"/>
      <p:bldP spid="28" grpId="0" animBg="1"/>
      <p:bldP spid="29" grpId="0"/>
      <p:bldP spid="30" grpId="0"/>
      <p:bldP spid="31" grpId="0" animBg="1"/>
      <p:bldP spid="32" grpId="0" animBg="1"/>
      <p:bldP spid="33" grpId="0" animBg="1"/>
      <p:bldP spid="34" grpId="0"/>
      <p:bldP spid="35" grpId="0"/>
      <p:bldP spid="36" grpId="0"/>
      <p:bldP spid="37" grpId="0"/>
      <p:bldP spid="38" grpId="0"/>
      <p:bldP spid="3" grpId="0" animBg="1"/>
      <p:bldP spid="4" grpId="0" animBg="1"/>
      <p:bldP spid="5" grpId="0" animBg="1"/>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B41C-5900-E579-26AD-AE20DC677E1B}"/>
              </a:ext>
            </a:extLst>
          </p:cNvPr>
          <p:cNvSpPr>
            <a:spLocks noGrp="1"/>
          </p:cNvSpPr>
          <p:nvPr>
            <p:ph type="title"/>
          </p:nvPr>
        </p:nvSpPr>
        <p:spPr/>
        <p:txBody>
          <a:bodyPr>
            <a:normAutofit fontScale="90000"/>
          </a:bodyPr>
          <a:lstStyle/>
          <a:p>
            <a:endParaRPr lang="en-MW"/>
          </a:p>
        </p:txBody>
      </p:sp>
      <p:sp>
        <p:nvSpPr>
          <p:cNvPr id="3" name="Content Placeholder 2">
            <a:extLst>
              <a:ext uri="{FF2B5EF4-FFF2-40B4-BE49-F238E27FC236}">
                <a16:creationId xmlns:a16="http://schemas.microsoft.com/office/drawing/2014/main" id="{F567299D-DF87-A974-42FC-050F761FDBE5}"/>
              </a:ext>
            </a:extLst>
          </p:cNvPr>
          <p:cNvSpPr>
            <a:spLocks noGrp="1"/>
          </p:cNvSpPr>
          <p:nvPr>
            <p:ph idx="1"/>
          </p:nvPr>
        </p:nvSpPr>
        <p:spPr/>
        <p:txBody>
          <a:bodyPr/>
          <a:lstStyle/>
          <a:p>
            <a:endParaRPr lang="en-MW"/>
          </a:p>
        </p:txBody>
      </p:sp>
      <p:pic>
        <p:nvPicPr>
          <p:cNvPr id="5" name="Picture 4">
            <a:extLst>
              <a:ext uri="{FF2B5EF4-FFF2-40B4-BE49-F238E27FC236}">
                <a16:creationId xmlns:a16="http://schemas.microsoft.com/office/drawing/2014/main" id="{729ECCD4-3026-E852-33B0-77DE140F8D96}"/>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0" y="1413164"/>
            <a:ext cx="12192000" cy="5098472"/>
          </a:xfrm>
          <a:prstGeom prst="rect">
            <a:avLst/>
          </a:prstGeom>
        </p:spPr>
      </p:pic>
      <p:sp>
        <p:nvSpPr>
          <p:cNvPr id="6" name="Title 1">
            <a:extLst>
              <a:ext uri="{FF2B5EF4-FFF2-40B4-BE49-F238E27FC236}">
                <a16:creationId xmlns:a16="http://schemas.microsoft.com/office/drawing/2014/main" id="{EAB2E198-CC62-B472-CC73-DDE333C5DE62}"/>
              </a:ext>
            </a:extLst>
          </p:cNvPr>
          <p:cNvSpPr txBox="1">
            <a:spLocks/>
          </p:cNvSpPr>
          <p:nvPr/>
        </p:nvSpPr>
        <p:spPr>
          <a:xfrm>
            <a:off x="2982191" y="1168707"/>
            <a:ext cx="8891154" cy="371509"/>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a:latin typeface="Aharoni" panose="02010803020104030203" pitchFamily="2" charset="-79"/>
                <a:cs typeface="Aharoni" panose="02010803020104030203" pitchFamily="2" charset="-79"/>
              </a:rPr>
              <a:t> Focus Areas of The MRA Digital Transformation Agenda</a:t>
            </a:r>
            <a:endParaRPr lang="en-MW"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5250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88EBA09A-4642-0DDD-7CD0-6E49B941B167}"/>
              </a:ext>
            </a:extLst>
          </p:cNvPr>
          <p:cNvSpPr/>
          <p:nvPr/>
        </p:nvSpPr>
        <p:spPr>
          <a:xfrm>
            <a:off x="383763" y="4440304"/>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Rectangle: Rounded Corners 26">
            <a:extLst>
              <a:ext uri="{FF2B5EF4-FFF2-40B4-BE49-F238E27FC236}">
                <a16:creationId xmlns:a16="http://schemas.microsoft.com/office/drawing/2014/main" id="{CBF15E69-BDAA-2453-5A0B-0606FEAA5E28}"/>
              </a:ext>
            </a:extLst>
          </p:cNvPr>
          <p:cNvSpPr/>
          <p:nvPr/>
        </p:nvSpPr>
        <p:spPr>
          <a:xfrm>
            <a:off x="9528814" y="4290131"/>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C747AAA9-29F8-9545-AA24-57E890326BB1}"/>
              </a:ext>
            </a:extLst>
          </p:cNvPr>
          <p:cNvSpPr/>
          <p:nvPr/>
        </p:nvSpPr>
        <p:spPr>
          <a:xfrm>
            <a:off x="9670473" y="2489192"/>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1" name="Rectangle: Rounded Corners 20">
            <a:extLst>
              <a:ext uri="{FF2B5EF4-FFF2-40B4-BE49-F238E27FC236}">
                <a16:creationId xmlns:a16="http://schemas.microsoft.com/office/drawing/2014/main" id="{FBF1CFA4-3826-C4C8-FF6C-02757D4602C3}"/>
              </a:ext>
            </a:extLst>
          </p:cNvPr>
          <p:cNvSpPr/>
          <p:nvPr/>
        </p:nvSpPr>
        <p:spPr>
          <a:xfrm>
            <a:off x="388620" y="2304677"/>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6" name="Rectangle: Rounded Corners 5">
            <a:extLst>
              <a:ext uri="{FF2B5EF4-FFF2-40B4-BE49-F238E27FC236}">
                <a16:creationId xmlns:a16="http://schemas.microsoft.com/office/drawing/2014/main" id="{F88FADEC-CCA3-BFD7-CDC3-DF2B6F7AD221}"/>
              </a:ext>
            </a:extLst>
          </p:cNvPr>
          <p:cNvSpPr/>
          <p:nvPr/>
        </p:nvSpPr>
        <p:spPr>
          <a:xfrm>
            <a:off x="1030305" y="2291141"/>
            <a:ext cx="3990913" cy="1785751"/>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7" name="Rectangle: Rounded Corners 6">
            <a:extLst>
              <a:ext uri="{FF2B5EF4-FFF2-40B4-BE49-F238E27FC236}">
                <a16:creationId xmlns:a16="http://schemas.microsoft.com/office/drawing/2014/main" id="{FA3D0858-845F-9DF4-C2C8-811696F0173C}"/>
              </a:ext>
            </a:extLst>
          </p:cNvPr>
          <p:cNvSpPr/>
          <p:nvPr/>
        </p:nvSpPr>
        <p:spPr>
          <a:xfrm>
            <a:off x="5325961" y="2419094"/>
            <a:ext cx="4840357" cy="1710309"/>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8" name="Rectangle: Rounded Corners 7">
            <a:extLst>
              <a:ext uri="{FF2B5EF4-FFF2-40B4-BE49-F238E27FC236}">
                <a16:creationId xmlns:a16="http://schemas.microsoft.com/office/drawing/2014/main" id="{DD0A223A-1698-C6BC-BBB9-FB2E67FEF676}"/>
              </a:ext>
            </a:extLst>
          </p:cNvPr>
          <p:cNvSpPr/>
          <p:nvPr/>
        </p:nvSpPr>
        <p:spPr>
          <a:xfrm>
            <a:off x="5377446" y="4462247"/>
            <a:ext cx="4788871" cy="1921281"/>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9" name="Rectangle: Rounded Corners 8">
            <a:extLst>
              <a:ext uri="{FF2B5EF4-FFF2-40B4-BE49-F238E27FC236}">
                <a16:creationId xmlns:a16="http://schemas.microsoft.com/office/drawing/2014/main" id="{855C4BD7-CA46-12DC-C652-710855A6A19E}"/>
              </a:ext>
            </a:extLst>
          </p:cNvPr>
          <p:cNvSpPr/>
          <p:nvPr/>
        </p:nvSpPr>
        <p:spPr>
          <a:xfrm>
            <a:off x="1025787" y="4435709"/>
            <a:ext cx="3900639" cy="1785750"/>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1" name="TextBox 10">
            <a:extLst>
              <a:ext uri="{FF2B5EF4-FFF2-40B4-BE49-F238E27FC236}">
                <a16:creationId xmlns:a16="http://schemas.microsoft.com/office/drawing/2014/main" id="{4E21DCB5-8514-704B-82F2-C4527CA00E3A}"/>
              </a:ext>
            </a:extLst>
          </p:cNvPr>
          <p:cNvSpPr txBox="1"/>
          <p:nvPr/>
        </p:nvSpPr>
        <p:spPr>
          <a:xfrm>
            <a:off x="1224644" y="2322086"/>
            <a:ext cx="3090929" cy="369332"/>
          </a:xfrm>
          <a:prstGeom prst="rect">
            <a:avLst/>
          </a:prstGeom>
          <a:noFill/>
        </p:spPr>
        <p:txBody>
          <a:bodyPr wrap="square" lIns="91440" tIns="45720" rIns="91440" bIns="45720" rtlCol="0" anchor="t">
            <a:spAutoFit/>
          </a:bodyPr>
          <a:lstStyle/>
          <a:p>
            <a:pPr algn="ctr"/>
            <a:r>
              <a:rPr lang="en-US" b="1" dirty="0">
                <a:solidFill>
                  <a:srgbClr val="1F1F1F"/>
                </a:solidFill>
              </a:rPr>
              <a:t>Efficient Data Management</a:t>
            </a:r>
            <a:endParaRPr lang="en-ZA" sz="2400" b="1" dirty="0">
              <a:ea typeface="Calibri"/>
              <a:cs typeface="Calibri"/>
            </a:endParaRPr>
          </a:p>
        </p:txBody>
      </p:sp>
      <p:sp>
        <p:nvSpPr>
          <p:cNvPr id="12" name="TextBox 11">
            <a:extLst>
              <a:ext uri="{FF2B5EF4-FFF2-40B4-BE49-F238E27FC236}">
                <a16:creationId xmlns:a16="http://schemas.microsoft.com/office/drawing/2014/main" id="{FCC6C2A4-D183-2BFB-2CE8-F92CA7D2FE54}"/>
              </a:ext>
            </a:extLst>
          </p:cNvPr>
          <p:cNvSpPr txBox="1"/>
          <p:nvPr/>
        </p:nvSpPr>
        <p:spPr>
          <a:xfrm>
            <a:off x="5800381" y="2459710"/>
            <a:ext cx="3090929" cy="369332"/>
          </a:xfrm>
          <a:prstGeom prst="rect">
            <a:avLst/>
          </a:prstGeom>
          <a:noFill/>
        </p:spPr>
        <p:txBody>
          <a:bodyPr wrap="square" lIns="91440" tIns="45720" rIns="91440" bIns="45720" rtlCol="0" anchor="t">
            <a:spAutoFit/>
          </a:bodyPr>
          <a:lstStyle/>
          <a:p>
            <a:pPr algn="ctr"/>
            <a:r>
              <a:rPr lang="en-ZA" b="1" dirty="0"/>
              <a:t>Automation of Processes: </a:t>
            </a:r>
            <a:endParaRPr lang="en-US" dirty="0"/>
          </a:p>
        </p:txBody>
      </p:sp>
      <p:sp>
        <p:nvSpPr>
          <p:cNvPr id="13" name="TextBox 12">
            <a:extLst>
              <a:ext uri="{FF2B5EF4-FFF2-40B4-BE49-F238E27FC236}">
                <a16:creationId xmlns:a16="http://schemas.microsoft.com/office/drawing/2014/main" id="{899773A6-AC20-643F-4548-1761C77CA249}"/>
              </a:ext>
            </a:extLst>
          </p:cNvPr>
          <p:cNvSpPr txBox="1"/>
          <p:nvPr/>
        </p:nvSpPr>
        <p:spPr>
          <a:xfrm>
            <a:off x="5151937" y="4462248"/>
            <a:ext cx="4518536" cy="369332"/>
          </a:xfrm>
          <a:prstGeom prst="rect">
            <a:avLst/>
          </a:prstGeom>
          <a:noFill/>
        </p:spPr>
        <p:txBody>
          <a:bodyPr wrap="square" lIns="91440" tIns="45720" rIns="91440" bIns="45720" rtlCol="0" anchor="t">
            <a:spAutoFit/>
          </a:bodyPr>
          <a:lstStyle/>
          <a:p>
            <a:pPr algn="ctr"/>
            <a:r>
              <a:rPr lang="en-MW" b="1" dirty="0">
                <a:ea typeface="Aptos" panose="020B0004020202020204" pitchFamily="34" charset="0"/>
                <a:cs typeface="Times New Roman" panose="02020603050405020304" pitchFamily="18" charset="0"/>
              </a:rPr>
              <a:t>Stimulus for Economic Growth</a:t>
            </a:r>
            <a:endParaRPr lang="en-US" b="1" dirty="0"/>
          </a:p>
        </p:txBody>
      </p:sp>
      <p:sp>
        <p:nvSpPr>
          <p:cNvPr id="14" name="TextBox 13">
            <a:extLst>
              <a:ext uri="{FF2B5EF4-FFF2-40B4-BE49-F238E27FC236}">
                <a16:creationId xmlns:a16="http://schemas.microsoft.com/office/drawing/2014/main" id="{2F157714-A69B-DCDB-CBD5-00B0B3DD3034}"/>
              </a:ext>
            </a:extLst>
          </p:cNvPr>
          <p:cNvSpPr txBox="1"/>
          <p:nvPr/>
        </p:nvSpPr>
        <p:spPr>
          <a:xfrm>
            <a:off x="1025785" y="4435708"/>
            <a:ext cx="3488648" cy="369332"/>
          </a:xfrm>
          <a:prstGeom prst="rect">
            <a:avLst/>
          </a:prstGeom>
          <a:noFill/>
        </p:spPr>
        <p:txBody>
          <a:bodyPr wrap="square" lIns="91440" tIns="45720" rIns="91440" bIns="45720" rtlCol="0" anchor="t">
            <a:spAutoFit/>
          </a:bodyPr>
          <a:lstStyle/>
          <a:p>
            <a:pPr algn="ctr"/>
            <a:r>
              <a:rPr lang="en-MW" b="1" kern="100" dirty="0">
                <a:solidFill>
                  <a:prstClr val="black"/>
                </a:solidFill>
                <a:ea typeface="Aptos" panose="020B0004020202020204" pitchFamily="34" charset="0"/>
                <a:cs typeface="Times New Roman" panose="02020603050405020304" pitchFamily="18" charset="0"/>
              </a:rPr>
              <a:t>Enhanced Compliance</a:t>
            </a:r>
            <a:endParaRPr lang="en-US" sz="2400" dirty="0"/>
          </a:p>
        </p:txBody>
      </p:sp>
      <p:sp>
        <p:nvSpPr>
          <p:cNvPr id="16" name="TextBox 15">
            <a:extLst>
              <a:ext uri="{FF2B5EF4-FFF2-40B4-BE49-F238E27FC236}">
                <a16:creationId xmlns:a16="http://schemas.microsoft.com/office/drawing/2014/main" id="{0093CFEE-89FE-108E-B5A5-41F0B4426F35}"/>
              </a:ext>
            </a:extLst>
          </p:cNvPr>
          <p:cNvSpPr txBox="1"/>
          <p:nvPr/>
        </p:nvSpPr>
        <p:spPr>
          <a:xfrm>
            <a:off x="1172192" y="2738187"/>
            <a:ext cx="3804007" cy="1169551"/>
          </a:xfrm>
          <a:prstGeom prst="rect">
            <a:avLst/>
          </a:prstGeom>
          <a:noFill/>
        </p:spPr>
        <p:txBody>
          <a:bodyPr wrap="square" lIns="91440" tIns="45720" rIns="91440" bIns="45720" rtlCol="0" anchor="t">
            <a:spAutoFit/>
          </a:bodyPr>
          <a:lstStyle/>
          <a:p>
            <a:pPr>
              <a:tabLst>
                <a:tab pos="2689225" algn="l"/>
              </a:tabLst>
            </a:pPr>
            <a:r>
              <a:rPr lang="en-US" sz="1400" i="1" dirty="0">
                <a:solidFill>
                  <a:srgbClr val="1F1F1F"/>
                </a:solidFill>
                <a:latin typeface="Google Sans"/>
              </a:rPr>
              <a:t>Digitalisation has enabled the efficient collection, storage, and analysis of tax data. This will result into gaining valuable insights into taxpayer behavior, identify trends, and detect non-compliance more effectively. </a:t>
            </a:r>
            <a:endParaRPr lang="en-GB" sz="1400" i="1" dirty="0">
              <a:solidFill>
                <a:srgbClr val="1F1F1F"/>
              </a:solidFill>
              <a:latin typeface="Google Sans"/>
            </a:endParaRPr>
          </a:p>
        </p:txBody>
      </p:sp>
      <p:sp>
        <p:nvSpPr>
          <p:cNvPr id="17" name="TextBox 16">
            <a:extLst>
              <a:ext uri="{FF2B5EF4-FFF2-40B4-BE49-F238E27FC236}">
                <a16:creationId xmlns:a16="http://schemas.microsoft.com/office/drawing/2014/main" id="{743E7888-5255-2278-DC5C-FBB85F0F1F7A}"/>
              </a:ext>
            </a:extLst>
          </p:cNvPr>
          <p:cNvSpPr txBox="1"/>
          <p:nvPr/>
        </p:nvSpPr>
        <p:spPr>
          <a:xfrm>
            <a:off x="5365781" y="2942923"/>
            <a:ext cx="4575026" cy="954107"/>
          </a:xfrm>
          <a:prstGeom prst="rect">
            <a:avLst/>
          </a:prstGeom>
          <a:noFill/>
        </p:spPr>
        <p:txBody>
          <a:bodyPr wrap="square" lIns="91440" tIns="45720" rIns="91440" bIns="45720" rtlCol="0" anchor="t">
            <a:spAutoFit/>
          </a:bodyPr>
          <a:lstStyle/>
          <a:p>
            <a:pPr>
              <a:tabLst>
                <a:tab pos="2689225" algn="l"/>
              </a:tabLst>
            </a:pPr>
            <a:r>
              <a:rPr lang="en-US" sz="1400" i="1" dirty="0">
                <a:solidFill>
                  <a:srgbClr val="1F1F1F"/>
                </a:solidFill>
                <a:latin typeface="Google Sans"/>
              </a:rPr>
              <a:t>Manual tax processes are prone to errors, delays, and inefficiencies. The automation of processes has not only reduced the administrative burden  but also improved the overall efficiency and accuracy, </a:t>
            </a:r>
            <a:endParaRPr lang="en-GB" sz="1200" i="1" u="none" strike="noStrike" dirty="0">
              <a:solidFill>
                <a:srgbClr val="1F1F1F"/>
              </a:solidFill>
              <a:effectLst/>
              <a:latin typeface="Google Sans"/>
            </a:endParaRPr>
          </a:p>
        </p:txBody>
      </p:sp>
      <p:sp>
        <p:nvSpPr>
          <p:cNvPr id="18" name="TextBox 17">
            <a:extLst>
              <a:ext uri="{FF2B5EF4-FFF2-40B4-BE49-F238E27FC236}">
                <a16:creationId xmlns:a16="http://schemas.microsoft.com/office/drawing/2014/main" id="{08632A76-0BF6-3DCE-0A18-1CD58880F55D}"/>
              </a:ext>
            </a:extLst>
          </p:cNvPr>
          <p:cNvSpPr txBox="1"/>
          <p:nvPr/>
        </p:nvSpPr>
        <p:spPr>
          <a:xfrm>
            <a:off x="5390961" y="4753941"/>
            <a:ext cx="4788870" cy="1467518"/>
          </a:xfrm>
          <a:prstGeom prst="rect">
            <a:avLst/>
          </a:prstGeom>
          <a:noFill/>
        </p:spPr>
        <p:txBody>
          <a:bodyPr wrap="square" lIns="91440" tIns="45720" rIns="91440" bIns="45720" rtlCol="0" anchor="t">
            <a:spAutoFit/>
          </a:bodyPr>
          <a:lstStyle/>
          <a:p>
            <a:pPr lvl="0">
              <a:lnSpc>
                <a:spcPct val="107000"/>
              </a:lnSpc>
              <a:spcAft>
                <a:spcPts val="800"/>
              </a:spcAft>
              <a:tabLst>
                <a:tab pos="457200" algn="l"/>
              </a:tabLst>
            </a:pPr>
            <a:r>
              <a:rPr lang="en-MW" sz="1400" kern="100" dirty="0">
                <a:latin typeface="Aptos" panose="020B0004020202020204" pitchFamily="34" charset="0"/>
                <a:ea typeface="Aptos" panose="020B0004020202020204" pitchFamily="34" charset="0"/>
                <a:cs typeface="Times New Roman" panose="02020603050405020304" pitchFamily="18" charset="0"/>
              </a:rPr>
              <a:t>By improving tax compliance and revenue collection through digitalisation has provide government with resources to invest in key areas such as infrastructure, education, and healthcare. This creates a conducive environment for economic growth, job creation, and poverty reduction. </a:t>
            </a:r>
            <a:endParaRPr lang="en-MW" sz="12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39EEE2D-8588-DDB6-30E9-6261046970EA}"/>
              </a:ext>
            </a:extLst>
          </p:cNvPr>
          <p:cNvSpPr txBox="1"/>
          <p:nvPr/>
        </p:nvSpPr>
        <p:spPr>
          <a:xfrm>
            <a:off x="1236456" y="4882139"/>
            <a:ext cx="3578609" cy="1006494"/>
          </a:xfrm>
          <a:prstGeom prst="rect">
            <a:avLst/>
          </a:prstGeom>
          <a:noFill/>
        </p:spPr>
        <p:txBody>
          <a:bodyPr wrap="square" lIns="91440" tIns="45720" rIns="91440" bIns="45720" rtlCol="0" anchor="t">
            <a:spAutoFit/>
          </a:bodyPr>
          <a:lstStyle/>
          <a:p>
            <a:pPr lvl="0">
              <a:lnSpc>
                <a:spcPct val="107000"/>
              </a:lnSpc>
              <a:spcAft>
                <a:spcPts val="800"/>
              </a:spcAft>
              <a:tabLst>
                <a:tab pos="457200" algn="l"/>
              </a:tabLst>
            </a:pPr>
            <a:r>
              <a:rPr lang="en-MW" sz="1400" kern="100" dirty="0">
                <a:latin typeface="Aptos" panose="020B0004020202020204" pitchFamily="34" charset="0"/>
                <a:ea typeface="Aptos" panose="020B0004020202020204" pitchFamily="34" charset="0"/>
                <a:cs typeface="Times New Roman" panose="02020603050405020304" pitchFamily="18" charset="0"/>
              </a:rPr>
              <a:t>Digitalisation </a:t>
            </a:r>
            <a:r>
              <a:rPr lang="en-US" sz="1400" kern="100" dirty="0">
                <a:latin typeface="Aptos" panose="020B0004020202020204" pitchFamily="34" charset="0"/>
                <a:ea typeface="Aptos" panose="020B0004020202020204" pitchFamily="34" charset="0"/>
                <a:cs typeface="Times New Roman" panose="02020603050405020304" pitchFamily="18" charset="0"/>
              </a:rPr>
              <a:t>has </a:t>
            </a:r>
            <a:r>
              <a:rPr lang="en-MW" sz="1400" kern="100" dirty="0">
                <a:latin typeface="Aptos" panose="020B0004020202020204" pitchFamily="34" charset="0"/>
                <a:ea typeface="Aptos" panose="020B0004020202020204" pitchFamily="34" charset="0"/>
                <a:cs typeface="Times New Roman" panose="02020603050405020304" pitchFamily="18" charset="0"/>
              </a:rPr>
              <a:t>facilitate</a:t>
            </a:r>
            <a:r>
              <a:rPr lang="en-US" sz="1400" kern="100" dirty="0">
                <a:latin typeface="Aptos" panose="020B0004020202020204" pitchFamily="34" charset="0"/>
                <a:ea typeface="Aptos" panose="020B0004020202020204" pitchFamily="34" charset="0"/>
                <a:cs typeface="Times New Roman" panose="02020603050405020304" pitchFamily="18" charset="0"/>
              </a:rPr>
              <a:t>d</a:t>
            </a:r>
            <a:r>
              <a:rPr lang="en-MW" sz="1400" kern="100" dirty="0">
                <a:latin typeface="Aptos" panose="020B0004020202020204" pitchFamily="34" charset="0"/>
                <a:ea typeface="Aptos" panose="020B0004020202020204" pitchFamily="34" charset="0"/>
                <a:cs typeface="Times New Roman" panose="02020603050405020304" pitchFamily="18" charset="0"/>
              </a:rPr>
              <a:t> real-time monitoring and tracking of taxpayer, making it easier to identify discrepancies and instances of tax evasion. </a:t>
            </a:r>
            <a:endParaRPr lang="en-MW" sz="12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Itr E Filing Icon - Download in Line Style">
            <a:extLst>
              <a:ext uri="{FF2B5EF4-FFF2-40B4-BE49-F238E27FC236}">
                <a16:creationId xmlns:a16="http://schemas.microsoft.com/office/drawing/2014/main" id="{F9CBFCDF-315E-A1D8-3F73-F3FDB850CE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3000"/>
                    </a14:imgEffect>
                  </a14:imgLayer>
                </a14:imgProps>
              </a:ext>
            </a:extLst>
          </a:blip>
          <a:stretch>
            <a:fillRect/>
          </a:stretch>
        </p:blipFill>
        <p:spPr>
          <a:xfrm>
            <a:off x="448870" y="2479367"/>
            <a:ext cx="481013" cy="516731"/>
          </a:xfrm>
          <a:prstGeom prst="rect">
            <a:avLst/>
          </a:prstGeom>
        </p:spPr>
      </p:pic>
      <p:pic>
        <p:nvPicPr>
          <p:cNvPr id="4" name="Picture 3" descr="Form - Free communications icons">
            <a:extLst>
              <a:ext uri="{FF2B5EF4-FFF2-40B4-BE49-F238E27FC236}">
                <a16:creationId xmlns:a16="http://schemas.microsoft.com/office/drawing/2014/main" id="{8098343C-6D27-9DD5-9EE8-E64F7E8C99D8}"/>
              </a:ext>
            </a:extLst>
          </p:cNvPr>
          <p:cNvPicPr>
            <a:picLocks noChangeAspect="1"/>
          </p:cNvPicPr>
          <p:nvPr/>
        </p:nvPicPr>
        <p:blipFill>
          <a:blip r:embed="rId5"/>
          <a:stretch>
            <a:fillRect/>
          </a:stretch>
        </p:blipFill>
        <p:spPr>
          <a:xfrm>
            <a:off x="10273430" y="2644376"/>
            <a:ext cx="671514" cy="611982"/>
          </a:xfrm>
          <a:prstGeom prst="rect">
            <a:avLst/>
          </a:prstGeom>
        </p:spPr>
      </p:pic>
      <p:pic>
        <p:nvPicPr>
          <p:cNvPr id="5" name="Picture 4" descr="Free User SVG, PNG Icon, Symbol. Download Image.">
            <a:extLst>
              <a:ext uri="{FF2B5EF4-FFF2-40B4-BE49-F238E27FC236}">
                <a16:creationId xmlns:a16="http://schemas.microsoft.com/office/drawing/2014/main" id="{5A7215E0-C60B-AB8D-4211-51A81A6D1F07}"/>
              </a:ext>
            </a:extLst>
          </p:cNvPr>
          <p:cNvPicPr>
            <a:picLocks noChangeAspect="1"/>
          </p:cNvPicPr>
          <p:nvPr/>
        </p:nvPicPr>
        <p:blipFill>
          <a:blip r:embed="rId6"/>
          <a:stretch>
            <a:fillRect/>
          </a:stretch>
        </p:blipFill>
        <p:spPr>
          <a:xfrm>
            <a:off x="418502" y="4602155"/>
            <a:ext cx="540545" cy="552452"/>
          </a:xfrm>
          <a:prstGeom prst="rect">
            <a:avLst/>
          </a:prstGeom>
        </p:spPr>
      </p:pic>
      <p:pic>
        <p:nvPicPr>
          <p:cNvPr id="22" name="Picture 21" descr="mobile app Icon - Free PNG &amp; SVG 3085542 - Noun Project">
            <a:extLst>
              <a:ext uri="{FF2B5EF4-FFF2-40B4-BE49-F238E27FC236}">
                <a16:creationId xmlns:a16="http://schemas.microsoft.com/office/drawing/2014/main" id="{6615699B-48F4-CF0C-0A4E-B4C5AA09F02A}"/>
              </a:ext>
            </a:extLst>
          </p:cNvPr>
          <p:cNvPicPr>
            <a:picLocks noChangeAspect="1"/>
          </p:cNvPicPr>
          <p:nvPr/>
        </p:nvPicPr>
        <p:blipFill>
          <a:blip r:embed="rId7"/>
          <a:stretch>
            <a:fillRect/>
          </a:stretch>
        </p:blipFill>
        <p:spPr>
          <a:xfrm>
            <a:off x="10038172" y="4325050"/>
            <a:ext cx="765650" cy="777556"/>
          </a:xfrm>
          <a:prstGeom prst="rect">
            <a:avLst/>
          </a:prstGeom>
        </p:spPr>
      </p:pic>
      <p:sp>
        <p:nvSpPr>
          <p:cNvPr id="10" name="Title 1">
            <a:extLst>
              <a:ext uri="{FF2B5EF4-FFF2-40B4-BE49-F238E27FC236}">
                <a16:creationId xmlns:a16="http://schemas.microsoft.com/office/drawing/2014/main" id="{E4120E46-914F-867D-353D-A102B6F8EBEE}"/>
              </a:ext>
            </a:extLst>
          </p:cNvPr>
          <p:cNvSpPr txBox="1">
            <a:spLocks/>
          </p:cNvSpPr>
          <p:nvPr/>
        </p:nvSpPr>
        <p:spPr>
          <a:xfrm>
            <a:off x="388620" y="1486398"/>
            <a:ext cx="11414760" cy="595894"/>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latin typeface="Aharoni" panose="02010803020104030203" pitchFamily="2" charset="-79"/>
                <a:cs typeface="Aharoni" panose="02010803020104030203" pitchFamily="2" charset="-79"/>
              </a:rPr>
              <a:t>10. Digital technologies have </a:t>
            </a:r>
            <a:r>
              <a:rPr lang="en-US" sz="2800" b="1" i="1" dirty="0" err="1">
                <a:latin typeface="Aharoni" panose="02010803020104030203" pitchFamily="2" charset="-79"/>
                <a:cs typeface="Aharoni" panose="02010803020104030203" pitchFamily="2" charset="-79"/>
              </a:rPr>
              <a:t>revolutionised</a:t>
            </a:r>
            <a:r>
              <a:rPr lang="en-US" sz="2800" b="1" i="1" dirty="0">
                <a:latin typeface="Aharoni" panose="02010803020104030203" pitchFamily="2" charset="-79"/>
                <a:cs typeface="Aharoni" panose="02010803020104030203" pitchFamily="2" charset="-79"/>
              </a:rPr>
              <a:t> MRA in several ways :</a:t>
            </a:r>
            <a:endParaRPr lang="en-MW" sz="28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01109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P spid="21" grpId="0" animBg="1"/>
      <p:bldP spid="6" grpId="0" animBg="1"/>
      <p:bldP spid="7" grpId="0" animBg="1"/>
      <p:bldP spid="8" grpId="0" animBg="1"/>
      <p:bldP spid="9" grpId="0" animBg="1"/>
      <p:bldP spid="11" grpId="0"/>
      <p:bldP spid="12" grpId="0"/>
      <p:bldP spid="13" grpId="0"/>
      <p:bldP spid="14"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88EBA09A-4642-0DDD-7CD0-6E49B941B167}"/>
              </a:ext>
            </a:extLst>
          </p:cNvPr>
          <p:cNvSpPr/>
          <p:nvPr/>
        </p:nvSpPr>
        <p:spPr>
          <a:xfrm>
            <a:off x="286178" y="4441832"/>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Rectangle: Rounded Corners 26">
            <a:extLst>
              <a:ext uri="{FF2B5EF4-FFF2-40B4-BE49-F238E27FC236}">
                <a16:creationId xmlns:a16="http://schemas.microsoft.com/office/drawing/2014/main" id="{CBF15E69-BDAA-2453-5A0B-0606FEAA5E28}"/>
              </a:ext>
            </a:extLst>
          </p:cNvPr>
          <p:cNvSpPr/>
          <p:nvPr/>
        </p:nvSpPr>
        <p:spPr>
          <a:xfrm>
            <a:off x="7060358" y="4432674"/>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C747AAA9-29F8-9545-AA24-57E890326BB1}"/>
              </a:ext>
            </a:extLst>
          </p:cNvPr>
          <p:cNvSpPr/>
          <p:nvPr/>
        </p:nvSpPr>
        <p:spPr>
          <a:xfrm>
            <a:off x="7010906" y="2301103"/>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1" name="Rectangle: Rounded Corners 20">
            <a:extLst>
              <a:ext uri="{FF2B5EF4-FFF2-40B4-BE49-F238E27FC236}">
                <a16:creationId xmlns:a16="http://schemas.microsoft.com/office/drawing/2014/main" id="{FBF1CFA4-3826-C4C8-FF6C-02757D4602C3}"/>
              </a:ext>
            </a:extLst>
          </p:cNvPr>
          <p:cNvSpPr/>
          <p:nvPr/>
        </p:nvSpPr>
        <p:spPr>
          <a:xfrm>
            <a:off x="233984" y="2257679"/>
            <a:ext cx="1275008" cy="864476"/>
          </a:xfrm>
          <a:prstGeom prst="roundRect">
            <a:avLst>
              <a:gd name="adj" fmla="val 246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6" name="Rectangle: Rounded Corners 5">
            <a:extLst>
              <a:ext uri="{FF2B5EF4-FFF2-40B4-BE49-F238E27FC236}">
                <a16:creationId xmlns:a16="http://schemas.microsoft.com/office/drawing/2014/main" id="{F88FADEC-CCA3-BFD7-CDC3-DF2B6F7AD221}"/>
              </a:ext>
            </a:extLst>
          </p:cNvPr>
          <p:cNvSpPr/>
          <p:nvPr/>
        </p:nvSpPr>
        <p:spPr>
          <a:xfrm>
            <a:off x="875669" y="2244143"/>
            <a:ext cx="3090929" cy="1785751"/>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7" name="Rectangle: Rounded Corners 6">
            <a:extLst>
              <a:ext uri="{FF2B5EF4-FFF2-40B4-BE49-F238E27FC236}">
                <a16:creationId xmlns:a16="http://schemas.microsoft.com/office/drawing/2014/main" id="{FA3D0858-845F-9DF4-C2C8-811696F0173C}"/>
              </a:ext>
            </a:extLst>
          </p:cNvPr>
          <p:cNvSpPr/>
          <p:nvPr/>
        </p:nvSpPr>
        <p:spPr>
          <a:xfrm>
            <a:off x="4512105" y="2296259"/>
            <a:ext cx="3090929" cy="1710309"/>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8" name="Rectangle: Rounded Corners 7">
            <a:extLst>
              <a:ext uri="{FF2B5EF4-FFF2-40B4-BE49-F238E27FC236}">
                <a16:creationId xmlns:a16="http://schemas.microsoft.com/office/drawing/2014/main" id="{DD0A223A-1698-C6BC-BBB9-FB2E67FEF676}"/>
              </a:ext>
            </a:extLst>
          </p:cNvPr>
          <p:cNvSpPr/>
          <p:nvPr/>
        </p:nvSpPr>
        <p:spPr>
          <a:xfrm>
            <a:off x="4512105" y="4437236"/>
            <a:ext cx="3090929" cy="1665710"/>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9" name="Rectangle: Rounded Corners 8">
            <a:extLst>
              <a:ext uri="{FF2B5EF4-FFF2-40B4-BE49-F238E27FC236}">
                <a16:creationId xmlns:a16="http://schemas.microsoft.com/office/drawing/2014/main" id="{855C4BD7-CA46-12DC-C652-710855A6A19E}"/>
              </a:ext>
            </a:extLst>
          </p:cNvPr>
          <p:cNvSpPr/>
          <p:nvPr/>
        </p:nvSpPr>
        <p:spPr>
          <a:xfrm>
            <a:off x="928202" y="4437237"/>
            <a:ext cx="3090929" cy="1665710"/>
          </a:xfrm>
          <a:prstGeom prst="round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1" name="TextBox 10">
            <a:extLst>
              <a:ext uri="{FF2B5EF4-FFF2-40B4-BE49-F238E27FC236}">
                <a16:creationId xmlns:a16="http://schemas.microsoft.com/office/drawing/2014/main" id="{4E21DCB5-8514-704B-82F2-C4527CA00E3A}"/>
              </a:ext>
            </a:extLst>
          </p:cNvPr>
          <p:cNvSpPr txBox="1"/>
          <p:nvPr/>
        </p:nvSpPr>
        <p:spPr>
          <a:xfrm>
            <a:off x="871151" y="2254538"/>
            <a:ext cx="3090929" cy="369332"/>
          </a:xfrm>
          <a:prstGeom prst="rect">
            <a:avLst/>
          </a:prstGeom>
          <a:noFill/>
        </p:spPr>
        <p:txBody>
          <a:bodyPr wrap="square" lIns="91440" tIns="45720" rIns="91440" bIns="45720" rtlCol="0" anchor="t">
            <a:spAutoFit/>
          </a:bodyPr>
          <a:lstStyle/>
          <a:p>
            <a:pPr algn="ctr"/>
            <a:r>
              <a:rPr lang="en-ZA" b="1" dirty="0">
                <a:ea typeface="Calibri"/>
                <a:cs typeface="Calibri"/>
              </a:rPr>
              <a:t>e- filing &amp; Declaration</a:t>
            </a:r>
          </a:p>
        </p:txBody>
      </p:sp>
      <p:sp>
        <p:nvSpPr>
          <p:cNvPr id="12" name="TextBox 11">
            <a:extLst>
              <a:ext uri="{FF2B5EF4-FFF2-40B4-BE49-F238E27FC236}">
                <a16:creationId xmlns:a16="http://schemas.microsoft.com/office/drawing/2014/main" id="{FCC6C2A4-D183-2BFB-2CE8-F92CA7D2FE54}"/>
              </a:ext>
            </a:extLst>
          </p:cNvPr>
          <p:cNvSpPr txBox="1"/>
          <p:nvPr/>
        </p:nvSpPr>
        <p:spPr>
          <a:xfrm>
            <a:off x="4512104" y="2296258"/>
            <a:ext cx="3090929" cy="369332"/>
          </a:xfrm>
          <a:prstGeom prst="rect">
            <a:avLst/>
          </a:prstGeom>
          <a:noFill/>
        </p:spPr>
        <p:txBody>
          <a:bodyPr wrap="square" lIns="91440" tIns="45720" rIns="91440" bIns="45720" rtlCol="0" anchor="t">
            <a:spAutoFit/>
          </a:bodyPr>
          <a:lstStyle/>
          <a:p>
            <a:pPr algn="ctr"/>
            <a:r>
              <a:rPr lang="en-ZA" b="1" dirty="0"/>
              <a:t>ePayments</a:t>
            </a:r>
            <a:endParaRPr lang="en-US" dirty="0"/>
          </a:p>
        </p:txBody>
      </p:sp>
      <p:sp>
        <p:nvSpPr>
          <p:cNvPr id="13" name="TextBox 12">
            <a:extLst>
              <a:ext uri="{FF2B5EF4-FFF2-40B4-BE49-F238E27FC236}">
                <a16:creationId xmlns:a16="http://schemas.microsoft.com/office/drawing/2014/main" id="{899773A6-AC20-643F-4548-1761C77CA249}"/>
              </a:ext>
            </a:extLst>
          </p:cNvPr>
          <p:cNvSpPr txBox="1"/>
          <p:nvPr/>
        </p:nvSpPr>
        <p:spPr>
          <a:xfrm>
            <a:off x="4512104" y="4437236"/>
            <a:ext cx="3090929" cy="646331"/>
          </a:xfrm>
          <a:prstGeom prst="rect">
            <a:avLst/>
          </a:prstGeom>
          <a:noFill/>
        </p:spPr>
        <p:txBody>
          <a:bodyPr wrap="square" lIns="91440" tIns="45720" rIns="91440" bIns="45720" rtlCol="0" anchor="t">
            <a:spAutoFit/>
          </a:bodyPr>
          <a:lstStyle/>
          <a:p>
            <a:pPr algn="ctr"/>
            <a:r>
              <a:rPr lang="en-ZA" b="1" dirty="0"/>
              <a:t>Chat bots and Mobile Applications</a:t>
            </a:r>
            <a:endParaRPr lang="en-US" dirty="0"/>
          </a:p>
        </p:txBody>
      </p:sp>
      <p:sp>
        <p:nvSpPr>
          <p:cNvPr id="14" name="TextBox 13">
            <a:extLst>
              <a:ext uri="{FF2B5EF4-FFF2-40B4-BE49-F238E27FC236}">
                <a16:creationId xmlns:a16="http://schemas.microsoft.com/office/drawing/2014/main" id="{2F157714-A69B-DCDB-CBD5-00B0B3DD3034}"/>
              </a:ext>
            </a:extLst>
          </p:cNvPr>
          <p:cNvSpPr txBox="1"/>
          <p:nvPr/>
        </p:nvSpPr>
        <p:spPr>
          <a:xfrm>
            <a:off x="928200" y="4437236"/>
            <a:ext cx="3090929" cy="369332"/>
          </a:xfrm>
          <a:prstGeom prst="rect">
            <a:avLst/>
          </a:prstGeom>
          <a:noFill/>
        </p:spPr>
        <p:txBody>
          <a:bodyPr wrap="square" lIns="91440" tIns="45720" rIns="91440" bIns="45720" rtlCol="0" anchor="t">
            <a:spAutoFit/>
          </a:bodyPr>
          <a:lstStyle/>
          <a:p>
            <a:pPr algn="ctr"/>
            <a:r>
              <a:rPr lang="en-ZA" b="1" dirty="0"/>
              <a:t>Taxpayer Portals</a:t>
            </a:r>
            <a:endParaRPr lang="en-US" dirty="0"/>
          </a:p>
        </p:txBody>
      </p:sp>
      <p:sp>
        <p:nvSpPr>
          <p:cNvPr id="16" name="TextBox 15">
            <a:extLst>
              <a:ext uri="{FF2B5EF4-FFF2-40B4-BE49-F238E27FC236}">
                <a16:creationId xmlns:a16="http://schemas.microsoft.com/office/drawing/2014/main" id="{0093CFEE-89FE-108E-B5A5-41F0B4426F35}"/>
              </a:ext>
            </a:extLst>
          </p:cNvPr>
          <p:cNvSpPr txBox="1"/>
          <p:nvPr/>
        </p:nvSpPr>
        <p:spPr>
          <a:xfrm>
            <a:off x="937236" y="2558012"/>
            <a:ext cx="3090929" cy="1384995"/>
          </a:xfrm>
          <a:prstGeom prst="rect">
            <a:avLst/>
          </a:prstGeom>
          <a:noFill/>
        </p:spPr>
        <p:txBody>
          <a:bodyPr wrap="square" lIns="91440" tIns="45720" rIns="91440" bIns="45720" rtlCol="0" anchor="t">
            <a:spAutoFit/>
          </a:bodyPr>
          <a:lstStyle/>
          <a:p>
            <a:pPr>
              <a:tabLst>
                <a:tab pos="2689225" algn="l"/>
              </a:tabLst>
            </a:pPr>
            <a:r>
              <a:rPr lang="en-GB" sz="1400" i="1" dirty="0">
                <a:solidFill>
                  <a:srgbClr val="1F1F1F"/>
                </a:solidFill>
                <a:latin typeface="Google Sans"/>
              </a:rPr>
              <a:t>Online tax return submission and customs declaration now almost ubiquitous, offering a convenient and efficient -filing  and declaration process </a:t>
            </a:r>
            <a:r>
              <a:rPr lang="en-GB" sz="1400" i="1" kern="100" dirty="0">
                <a:latin typeface="Aptos" panose="020B0004020202020204" pitchFamily="34" charset="0"/>
                <a:ea typeface="Aptos" panose="020B0004020202020204" pitchFamily="34" charset="0"/>
                <a:cs typeface="Times New Roman" panose="02020603050405020304" pitchFamily="18" charset="0"/>
              </a:rPr>
              <a:t>enabling greater participation in the formal economy</a:t>
            </a:r>
            <a:endParaRPr lang="en-GB" sz="1400" i="1" dirty="0">
              <a:solidFill>
                <a:srgbClr val="1F1F1F"/>
              </a:solidFill>
              <a:latin typeface="Google Sans"/>
            </a:endParaRPr>
          </a:p>
        </p:txBody>
      </p:sp>
      <p:sp>
        <p:nvSpPr>
          <p:cNvPr id="17" name="TextBox 16">
            <a:extLst>
              <a:ext uri="{FF2B5EF4-FFF2-40B4-BE49-F238E27FC236}">
                <a16:creationId xmlns:a16="http://schemas.microsoft.com/office/drawing/2014/main" id="{743E7888-5255-2278-DC5C-FBB85F0F1F7A}"/>
              </a:ext>
            </a:extLst>
          </p:cNvPr>
          <p:cNvSpPr txBox="1"/>
          <p:nvPr/>
        </p:nvSpPr>
        <p:spPr>
          <a:xfrm>
            <a:off x="4522397" y="2701929"/>
            <a:ext cx="2845765" cy="1354217"/>
          </a:xfrm>
          <a:prstGeom prst="rect">
            <a:avLst/>
          </a:prstGeom>
          <a:noFill/>
        </p:spPr>
        <p:txBody>
          <a:bodyPr wrap="square" lIns="91440" tIns="45720" rIns="91440" bIns="45720" rtlCol="0" anchor="t">
            <a:spAutoFit/>
          </a:bodyPr>
          <a:lstStyle/>
          <a:p>
            <a:pPr algn="ctr">
              <a:tabLst>
                <a:tab pos="2689225" algn="l"/>
              </a:tabLst>
            </a:pPr>
            <a:r>
              <a:rPr lang="en-GB" sz="1400" i="1" dirty="0">
                <a:solidFill>
                  <a:srgbClr val="1F1F1F"/>
                </a:solidFill>
                <a:latin typeface="Google Sans"/>
              </a:rPr>
              <a:t>Integration of banking systems with the MRA payment platform for tax and trade liabilities reducing cost of compliance giving more time to taxpayers to do business</a:t>
            </a:r>
            <a:endParaRPr lang="en-GB" sz="1400" b="1" dirty="0">
              <a:solidFill>
                <a:srgbClr val="C00000"/>
              </a:solidFill>
              <a:latin typeface="Google Sans"/>
            </a:endParaRPr>
          </a:p>
          <a:p>
            <a:pPr algn="ctr">
              <a:tabLst>
                <a:tab pos="2689225" algn="l"/>
              </a:tabLst>
            </a:pPr>
            <a:endParaRPr lang="en-GB" sz="1200" i="1" u="none" strike="noStrike" dirty="0">
              <a:solidFill>
                <a:srgbClr val="1F1F1F"/>
              </a:solidFill>
              <a:effectLst/>
              <a:latin typeface="Google Sans"/>
            </a:endParaRPr>
          </a:p>
        </p:txBody>
      </p:sp>
      <p:sp>
        <p:nvSpPr>
          <p:cNvPr id="18" name="TextBox 17">
            <a:extLst>
              <a:ext uri="{FF2B5EF4-FFF2-40B4-BE49-F238E27FC236}">
                <a16:creationId xmlns:a16="http://schemas.microsoft.com/office/drawing/2014/main" id="{08632A76-0BF6-3DCE-0A18-1CD58880F55D}"/>
              </a:ext>
            </a:extLst>
          </p:cNvPr>
          <p:cNvSpPr txBox="1"/>
          <p:nvPr/>
        </p:nvSpPr>
        <p:spPr>
          <a:xfrm>
            <a:off x="4373519" y="5156135"/>
            <a:ext cx="3090929" cy="954107"/>
          </a:xfrm>
          <a:prstGeom prst="rect">
            <a:avLst/>
          </a:prstGeom>
          <a:noFill/>
        </p:spPr>
        <p:txBody>
          <a:bodyPr wrap="square" lIns="91440" tIns="45720" rIns="91440" bIns="45720" rtlCol="0" anchor="t">
            <a:spAutoFit/>
          </a:bodyPr>
          <a:lstStyle/>
          <a:p>
            <a:pPr algn="ctr">
              <a:tabLst>
                <a:tab pos="2689225" algn="l"/>
              </a:tabLst>
            </a:pPr>
            <a:r>
              <a:rPr lang="en-GB" sz="1400" i="1" dirty="0">
                <a:solidFill>
                  <a:srgbClr val="1F1F1F"/>
                </a:solidFill>
                <a:latin typeface="Google Sans"/>
              </a:rPr>
              <a:t>User-friendly mobile apps allow taxpayers to manage their taxes on the go, further enhancing convenience and accessibility.</a:t>
            </a:r>
          </a:p>
        </p:txBody>
      </p:sp>
      <p:sp>
        <p:nvSpPr>
          <p:cNvPr id="19" name="TextBox 18">
            <a:extLst>
              <a:ext uri="{FF2B5EF4-FFF2-40B4-BE49-F238E27FC236}">
                <a16:creationId xmlns:a16="http://schemas.microsoft.com/office/drawing/2014/main" id="{039EEE2D-8588-DDB6-30E9-6261046970EA}"/>
              </a:ext>
            </a:extLst>
          </p:cNvPr>
          <p:cNvSpPr txBox="1"/>
          <p:nvPr/>
        </p:nvSpPr>
        <p:spPr>
          <a:xfrm>
            <a:off x="1034351" y="4843833"/>
            <a:ext cx="2927729" cy="954107"/>
          </a:xfrm>
          <a:prstGeom prst="rect">
            <a:avLst/>
          </a:prstGeom>
          <a:noFill/>
        </p:spPr>
        <p:txBody>
          <a:bodyPr wrap="square" lIns="91440" tIns="45720" rIns="91440" bIns="45720" rtlCol="0" anchor="t">
            <a:spAutoFit/>
          </a:bodyPr>
          <a:lstStyle/>
          <a:p>
            <a:pPr>
              <a:tabLst>
                <a:tab pos="2689225" algn="l"/>
              </a:tabLst>
            </a:pPr>
            <a:r>
              <a:rPr lang="en-GB" sz="1400" i="1" dirty="0">
                <a:solidFill>
                  <a:srgbClr val="1F1F1F"/>
                </a:solidFill>
                <a:latin typeface="Google Sans"/>
              </a:rPr>
              <a:t>Secure online portals offer a one-stop shop for taxpayers to access tax information, file returns, make payments, and track their tax status</a:t>
            </a:r>
          </a:p>
        </p:txBody>
      </p:sp>
      <p:pic>
        <p:nvPicPr>
          <p:cNvPr id="3" name="Picture 2" descr="Itr E Filing Icon - Download in Line Style">
            <a:extLst>
              <a:ext uri="{FF2B5EF4-FFF2-40B4-BE49-F238E27FC236}">
                <a16:creationId xmlns:a16="http://schemas.microsoft.com/office/drawing/2014/main" id="{F9CBFCDF-315E-A1D8-3F73-F3FDB850CE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3000"/>
                    </a14:imgEffect>
                  </a14:imgLayer>
                </a14:imgProps>
              </a:ext>
            </a:extLst>
          </a:blip>
          <a:stretch>
            <a:fillRect/>
          </a:stretch>
        </p:blipFill>
        <p:spPr>
          <a:xfrm>
            <a:off x="294234" y="2432369"/>
            <a:ext cx="481013" cy="516731"/>
          </a:xfrm>
          <a:prstGeom prst="rect">
            <a:avLst/>
          </a:prstGeom>
        </p:spPr>
      </p:pic>
      <p:pic>
        <p:nvPicPr>
          <p:cNvPr id="4" name="Picture 3" descr="Form - Free communications icons">
            <a:extLst>
              <a:ext uri="{FF2B5EF4-FFF2-40B4-BE49-F238E27FC236}">
                <a16:creationId xmlns:a16="http://schemas.microsoft.com/office/drawing/2014/main" id="{8098343C-6D27-9DD5-9EE8-E64F7E8C99D8}"/>
              </a:ext>
            </a:extLst>
          </p:cNvPr>
          <p:cNvPicPr>
            <a:picLocks noChangeAspect="1"/>
          </p:cNvPicPr>
          <p:nvPr/>
        </p:nvPicPr>
        <p:blipFill>
          <a:blip r:embed="rId5"/>
          <a:stretch>
            <a:fillRect/>
          </a:stretch>
        </p:blipFill>
        <p:spPr>
          <a:xfrm>
            <a:off x="7613863" y="2456287"/>
            <a:ext cx="671514" cy="611982"/>
          </a:xfrm>
          <a:prstGeom prst="rect">
            <a:avLst/>
          </a:prstGeom>
        </p:spPr>
      </p:pic>
      <p:pic>
        <p:nvPicPr>
          <p:cNvPr id="5" name="Picture 4" descr="Free User SVG, PNG Icon, Symbol. Download Image.">
            <a:extLst>
              <a:ext uri="{FF2B5EF4-FFF2-40B4-BE49-F238E27FC236}">
                <a16:creationId xmlns:a16="http://schemas.microsoft.com/office/drawing/2014/main" id="{5A7215E0-C60B-AB8D-4211-51A81A6D1F07}"/>
              </a:ext>
            </a:extLst>
          </p:cNvPr>
          <p:cNvPicPr>
            <a:picLocks noChangeAspect="1"/>
          </p:cNvPicPr>
          <p:nvPr/>
        </p:nvPicPr>
        <p:blipFill>
          <a:blip r:embed="rId6"/>
          <a:stretch>
            <a:fillRect/>
          </a:stretch>
        </p:blipFill>
        <p:spPr>
          <a:xfrm>
            <a:off x="320917" y="4603683"/>
            <a:ext cx="540545" cy="552452"/>
          </a:xfrm>
          <a:prstGeom prst="rect">
            <a:avLst/>
          </a:prstGeom>
        </p:spPr>
      </p:pic>
      <p:pic>
        <p:nvPicPr>
          <p:cNvPr id="22" name="Picture 21" descr="mobile app Icon - Free PNG &amp; SVG 3085542 - Noun Project">
            <a:extLst>
              <a:ext uri="{FF2B5EF4-FFF2-40B4-BE49-F238E27FC236}">
                <a16:creationId xmlns:a16="http://schemas.microsoft.com/office/drawing/2014/main" id="{6615699B-48F4-CF0C-0A4E-B4C5AA09F02A}"/>
              </a:ext>
            </a:extLst>
          </p:cNvPr>
          <p:cNvPicPr>
            <a:picLocks noChangeAspect="1"/>
          </p:cNvPicPr>
          <p:nvPr/>
        </p:nvPicPr>
        <p:blipFill>
          <a:blip r:embed="rId7"/>
          <a:stretch>
            <a:fillRect/>
          </a:stretch>
        </p:blipFill>
        <p:spPr>
          <a:xfrm>
            <a:off x="7556203" y="4476514"/>
            <a:ext cx="765650" cy="777556"/>
          </a:xfrm>
          <a:prstGeom prst="rect">
            <a:avLst/>
          </a:prstGeom>
        </p:spPr>
      </p:pic>
      <p:sp>
        <p:nvSpPr>
          <p:cNvPr id="10" name="Title 1">
            <a:extLst>
              <a:ext uri="{FF2B5EF4-FFF2-40B4-BE49-F238E27FC236}">
                <a16:creationId xmlns:a16="http://schemas.microsoft.com/office/drawing/2014/main" id="{E4120E46-914F-867D-353D-A102B6F8EBEE}"/>
              </a:ext>
            </a:extLst>
          </p:cNvPr>
          <p:cNvSpPr txBox="1">
            <a:spLocks/>
          </p:cNvSpPr>
          <p:nvPr/>
        </p:nvSpPr>
        <p:spPr>
          <a:xfrm>
            <a:off x="388620" y="1486398"/>
            <a:ext cx="11414760" cy="595894"/>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i="1" dirty="0">
                <a:latin typeface="Aharoni" panose="02010803020104030203" pitchFamily="2" charset="-79"/>
                <a:cs typeface="Aharoni" panose="02010803020104030203" pitchFamily="2" charset="-79"/>
              </a:rPr>
              <a:t>11. Sampling The MRA Digital Journey so far…</a:t>
            </a:r>
            <a:endParaRPr lang="en-MW" sz="2400" b="1" i="1" dirty="0">
              <a:latin typeface="Aharoni" panose="02010803020104030203" pitchFamily="2" charset="-79"/>
              <a:cs typeface="Aharoni" panose="02010803020104030203" pitchFamily="2" charset="-79"/>
            </a:endParaRPr>
          </a:p>
        </p:txBody>
      </p:sp>
      <p:sp>
        <p:nvSpPr>
          <p:cNvPr id="15" name="Rectangle: Rounded Corners 26">
            <a:extLst>
              <a:ext uri="{FF2B5EF4-FFF2-40B4-BE49-F238E27FC236}">
                <a16:creationId xmlns:a16="http://schemas.microsoft.com/office/drawing/2014/main" id="{E5300C1D-0BF6-DD2F-C9CA-230D4D4C5F3C}"/>
              </a:ext>
            </a:extLst>
          </p:cNvPr>
          <p:cNvSpPr/>
          <p:nvPr/>
        </p:nvSpPr>
        <p:spPr>
          <a:xfrm>
            <a:off x="10187530" y="2221727"/>
            <a:ext cx="1275008" cy="864476"/>
          </a:xfrm>
          <a:prstGeom prst="roundRect">
            <a:avLst>
              <a:gd name="adj" fmla="val 24600"/>
            </a:avLst>
          </a:prstGeom>
          <a:solidFill>
            <a:schemeClr val="accent6"/>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3" name="Rectangle: Rounded Corners 7">
            <a:extLst>
              <a:ext uri="{FF2B5EF4-FFF2-40B4-BE49-F238E27FC236}">
                <a16:creationId xmlns:a16="http://schemas.microsoft.com/office/drawing/2014/main" id="{0A042BBC-963C-0CA0-BF6B-E719504291F5}"/>
              </a:ext>
            </a:extLst>
          </p:cNvPr>
          <p:cNvSpPr/>
          <p:nvPr/>
        </p:nvSpPr>
        <p:spPr>
          <a:xfrm>
            <a:off x="8831211" y="2720921"/>
            <a:ext cx="2820462" cy="3117064"/>
          </a:xfrm>
          <a:prstGeom prst="roundRect">
            <a:avLst/>
          </a:prstGeom>
          <a:solidFill>
            <a:schemeClr val="accent6">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4" name="TextBox 23">
            <a:extLst>
              <a:ext uri="{FF2B5EF4-FFF2-40B4-BE49-F238E27FC236}">
                <a16:creationId xmlns:a16="http://schemas.microsoft.com/office/drawing/2014/main" id="{D87AAE0D-3039-0739-5FB0-A0B862BBCEDC}"/>
              </a:ext>
            </a:extLst>
          </p:cNvPr>
          <p:cNvSpPr txBox="1"/>
          <p:nvPr/>
        </p:nvSpPr>
        <p:spPr>
          <a:xfrm>
            <a:off x="8848611" y="3066808"/>
            <a:ext cx="2905510" cy="646331"/>
          </a:xfrm>
          <a:prstGeom prst="rect">
            <a:avLst/>
          </a:prstGeom>
          <a:noFill/>
        </p:spPr>
        <p:txBody>
          <a:bodyPr wrap="square" rtlCol="0">
            <a:spAutoFit/>
          </a:bodyPr>
          <a:lstStyle/>
          <a:p>
            <a:pPr algn="ctr"/>
            <a:r>
              <a:rPr lang="en-ZA" b="1" dirty="0"/>
              <a:t>Interfaces with other institutions</a:t>
            </a:r>
            <a:endParaRPr lang="en-MW" b="1" dirty="0"/>
          </a:p>
        </p:txBody>
      </p:sp>
      <p:sp>
        <p:nvSpPr>
          <p:cNvPr id="26" name="TextBox 25">
            <a:extLst>
              <a:ext uri="{FF2B5EF4-FFF2-40B4-BE49-F238E27FC236}">
                <a16:creationId xmlns:a16="http://schemas.microsoft.com/office/drawing/2014/main" id="{D7C42A10-5F65-833A-8423-46AC0C558CC4}"/>
              </a:ext>
            </a:extLst>
          </p:cNvPr>
          <p:cNvSpPr txBox="1"/>
          <p:nvPr/>
        </p:nvSpPr>
        <p:spPr>
          <a:xfrm>
            <a:off x="8817699" y="3800374"/>
            <a:ext cx="2820462" cy="1323439"/>
          </a:xfrm>
          <a:prstGeom prst="rect">
            <a:avLst/>
          </a:prstGeom>
          <a:noFill/>
        </p:spPr>
        <p:txBody>
          <a:bodyPr wrap="square" rtlCol="0">
            <a:spAutoFit/>
          </a:bodyPr>
          <a:lstStyle/>
          <a:p>
            <a:r>
              <a:rPr lang="en-MW" sz="1600" dirty="0"/>
              <a:t>Outreach programs leveraging the power of digitilisation, MRA has enhanced outreach, accessibility to information for compliance to tax obligations</a:t>
            </a:r>
            <a:endParaRPr lang="en-GB" sz="1600" dirty="0"/>
          </a:p>
        </p:txBody>
      </p:sp>
      <p:pic>
        <p:nvPicPr>
          <p:cNvPr id="28" name="Picture 27">
            <a:extLst>
              <a:ext uri="{FF2B5EF4-FFF2-40B4-BE49-F238E27FC236}">
                <a16:creationId xmlns:a16="http://schemas.microsoft.com/office/drawing/2014/main" id="{1657C5FD-7CE5-2253-CC4B-1310FE53C5F1}"/>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0627476" y="2284501"/>
            <a:ext cx="395116" cy="395116"/>
          </a:xfrm>
          <a:prstGeom prst="rect">
            <a:avLst/>
          </a:prstGeom>
        </p:spPr>
      </p:pic>
    </p:spTree>
    <p:extLst>
      <p:ext uri="{BB962C8B-B14F-4D97-AF65-F5344CB8AC3E}">
        <p14:creationId xmlns:p14="http://schemas.microsoft.com/office/powerpoint/2010/main" val="2371909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P spid="21" grpId="0" animBg="1"/>
      <p:bldP spid="6" grpId="0" animBg="1"/>
      <p:bldP spid="7" grpId="0" animBg="1"/>
      <p:bldP spid="8" grpId="0" animBg="1"/>
      <p:bldP spid="9" grpId="0" animBg="1"/>
      <p:bldP spid="11" grpId="0"/>
      <p:bldP spid="12" grpId="0"/>
      <p:bldP spid="13" grpId="0"/>
      <p:bldP spid="14" grpId="0"/>
      <p:bldP spid="16" grpId="0"/>
      <p:bldP spid="17" grpId="0"/>
      <p:bldP spid="18" grpId="0"/>
      <p:bldP spid="19" grpId="0"/>
      <p:bldP spid="15" grpId="0" animBg="1"/>
      <p:bldP spid="23" grpId="0" animBg="1"/>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C001412-F7CD-C778-CFF7-15FEE8F2DF16}"/>
              </a:ext>
            </a:extLst>
          </p:cNvPr>
          <p:cNvSpPr/>
          <p:nvPr/>
        </p:nvSpPr>
        <p:spPr>
          <a:xfrm>
            <a:off x="6202749" y="1799092"/>
            <a:ext cx="3637666" cy="1430531"/>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6" name="Oval 15">
            <a:extLst>
              <a:ext uri="{FF2B5EF4-FFF2-40B4-BE49-F238E27FC236}">
                <a16:creationId xmlns:a16="http://schemas.microsoft.com/office/drawing/2014/main" id="{4C8AB42A-D34D-F2A1-4259-592307DE3D93}"/>
              </a:ext>
            </a:extLst>
          </p:cNvPr>
          <p:cNvSpPr/>
          <p:nvPr/>
        </p:nvSpPr>
        <p:spPr>
          <a:xfrm>
            <a:off x="2386325" y="5223662"/>
            <a:ext cx="3672407" cy="1368152"/>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8" name="Rectangle 7">
            <a:extLst>
              <a:ext uri="{FF2B5EF4-FFF2-40B4-BE49-F238E27FC236}">
                <a16:creationId xmlns:a16="http://schemas.microsoft.com/office/drawing/2014/main" id="{AF95A2C0-2A8F-DCE0-032D-7EE50B8CFB7C}"/>
              </a:ext>
            </a:extLst>
          </p:cNvPr>
          <p:cNvSpPr/>
          <p:nvPr/>
        </p:nvSpPr>
        <p:spPr>
          <a:xfrm>
            <a:off x="6168008" y="2348880"/>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3" name="Oval 12">
            <a:extLst>
              <a:ext uri="{FF2B5EF4-FFF2-40B4-BE49-F238E27FC236}">
                <a16:creationId xmlns:a16="http://schemas.microsoft.com/office/drawing/2014/main" id="{B26E425B-2BB8-1A91-6863-29BF4CF91F03}"/>
              </a:ext>
            </a:extLst>
          </p:cNvPr>
          <p:cNvSpPr/>
          <p:nvPr/>
        </p:nvSpPr>
        <p:spPr>
          <a:xfrm>
            <a:off x="1415692" y="2348755"/>
            <a:ext cx="1941267" cy="1762268"/>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5" name="Rectangle 14">
            <a:extLst>
              <a:ext uri="{FF2B5EF4-FFF2-40B4-BE49-F238E27FC236}">
                <a16:creationId xmlns:a16="http://schemas.microsoft.com/office/drawing/2014/main" id="{C727165D-358B-5ABD-FC97-02E286FA7232}"/>
              </a:ext>
            </a:extLst>
          </p:cNvPr>
          <p:cNvSpPr/>
          <p:nvPr/>
        </p:nvSpPr>
        <p:spPr>
          <a:xfrm>
            <a:off x="2386326" y="4187124"/>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7" name="Rectangle 16">
            <a:extLst>
              <a:ext uri="{FF2B5EF4-FFF2-40B4-BE49-F238E27FC236}">
                <a16:creationId xmlns:a16="http://schemas.microsoft.com/office/drawing/2014/main" id="{6AC1CF8B-B86B-1278-565F-00BA9AA1F5FE}"/>
              </a:ext>
            </a:extLst>
          </p:cNvPr>
          <p:cNvSpPr/>
          <p:nvPr/>
        </p:nvSpPr>
        <p:spPr>
          <a:xfrm>
            <a:off x="2386326" y="2348879"/>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9" name="Oval 18">
            <a:extLst>
              <a:ext uri="{FF2B5EF4-FFF2-40B4-BE49-F238E27FC236}">
                <a16:creationId xmlns:a16="http://schemas.microsoft.com/office/drawing/2014/main" id="{070438DD-DBD3-D203-97B6-E88FA205FB85}"/>
              </a:ext>
            </a:extLst>
          </p:cNvPr>
          <p:cNvSpPr/>
          <p:nvPr/>
        </p:nvSpPr>
        <p:spPr>
          <a:xfrm>
            <a:off x="8869782" y="4186366"/>
            <a:ext cx="1941267" cy="1762268"/>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0" name="Rectangle 19">
            <a:extLst>
              <a:ext uri="{FF2B5EF4-FFF2-40B4-BE49-F238E27FC236}">
                <a16:creationId xmlns:a16="http://schemas.microsoft.com/office/drawing/2014/main" id="{F29C2AD6-20C6-2C06-5A2A-6464C270D7AC}"/>
              </a:ext>
            </a:extLst>
          </p:cNvPr>
          <p:cNvSpPr/>
          <p:nvPr/>
        </p:nvSpPr>
        <p:spPr>
          <a:xfrm>
            <a:off x="6168008" y="4187123"/>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5" name="TextBox 24">
            <a:extLst>
              <a:ext uri="{FF2B5EF4-FFF2-40B4-BE49-F238E27FC236}">
                <a16:creationId xmlns:a16="http://schemas.microsoft.com/office/drawing/2014/main" id="{9B765228-C8CB-B8F2-BF7C-1DC0764ADA35}"/>
              </a:ext>
            </a:extLst>
          </p:cNvPr>
          <p:cNvSpPr txBox="1"/>
          <p:nvPr/>
        </p:nvSpPr>
        <p:spPr>
          <a:xfrm>
            <a:off x="2386325" y="2461752"/>
            <a:ext cx="3550583" cy="1200329"/>
          </a:xfrm>
          <a:prstGeom prst="rect">
            <a:avLst/>
          </a:prstGeom>
          <a:noFill/>
        </p:spPr>
        <p:txBody>
          <a:bodyPr wrap="square" rtlCol="0">
            <a:spAutoFit/>
          </a:bodyPr>
          <a:lstStyle/>
          <a:p>
            <a:pPr algn="ctr"/>
            <a:r>
              <a:rPr lang="en-MW" kern="100" dirty="0">
                <a:latin typeface="Aptos" panose="020B0004020202020204" pitchFamily="34" charset="0"/>
                <a:ea typeface="Aptos" panose="020B0004020202020204" pitchFamily="34" charset="0"/>
                <a:cs typeface="Times New Roman" panose="02020603050405020304" pitchFamily="18" charset="0"/>
              </a:rPr>
              <a:t>simplified transactions and made it easy for taxpayers &amp; Importers </a:t>
            </a:r>
          </a:p>
          <a:p>
            <a:pPr algn="ctr"/>
            <a:r>
              <a:rPr lang="en-GB" i="1" u="none" strike="noStrike" dirty="0">
                <a:solidFill>
                  <a:srgbClr val="1F1F1F"/>
                </a:solidFill>
                <a:effectLst/>
                <a:latin typeface="Google Sans"/>
              </a:rPr>
              <a:t>Pay taxes anytime, anywhere, on any device.</a:t>
            </a:r>
          </a:p>
        </p:txBody>
      </p:sp>
      <p:sp>
        <p:nvSpPr>
          <p:cNvPr id="26" name="TextBox 25">
            <a:extLst>
              <a:ext uri="{FF2B5EF4-FFF2-40B4-BE49-F238E27FC236}">
                <a16:creationId xmlns:a16="http://schemas.microsoft.com/office/drawing/2014/main" id="{EF58FEBA-DA55-D5AE-138D-F5E142077771}"/>
              </a:ext>
            </a:extLst>
          </p:cNvPr>
          <p:cNvSpPr txBox="1"/>
          <p:nvPr/>
        </p:nvSpPr>
        <p:spPr>
          <a:xfrm>
            <a:off x="6774873" y="2411585"/>
            <a:ext cx="2901040" cy="1323439"/>
          </a:xfrm>
          <a:prstGeom prst="rect">
            <a:avLst/>
          </a:prstGeom>
          <a:noFill/>
        </p:spPr>
        <p:txBody>
          <a:bodyPr wrap="square" rtlCol="0">
            <a:spAutoFit/>
          </a:bodyPr>
          <a:lstStyle/>
          <a:p>
            <a:pPr lvl="1"/>
            <a:r>
              <a:rPr lang="en-US" sz="1600" kern="100" dirty="0">
                <a:latin typeface="Aptos" panose="020B0004020202020204" pitchFamily="34" charset="0"/>
                <a:ea typeface="Aptos" panose="020B0004020202020204" pitchFamily="34" charset="0"/>
                <a:cs typeface="Times New Roman" panose="02020603050405020304" pitchFamily="18" charset="0"/>
              </a:rPr>
              <a:t>Effective </a:t>
            </a:r>
            <a:r>
              <a:rPr lang="en-MW" sz="1600" kern="100" dirty="0">
                <a:latin typeface="Aptos" panose="020B0004020202020204" pitchFamily="34" charset="0"/>
                <a:ea typeface="Aptos" panose="020B0004020202020204" pitchFamily="34" charset="0"/>
                <a:cs typeface="Times New Roman" panose="02020603050405020304" pitchFamily="18" charset="0"/>
              </a:rPr>
              <a:t>combat</a:t>
            </a:r>
            <a:r>
              <a:rPr lang="en-US" sz="1600" kern="100" dirty="0">
                <a:latin typeface="Aptos" panose="020B0004020202020204" pitchFamily="34" charset="0"/>
                <a:ea typeface="Aptos" panose="020B0004020202020204" pitchFamily="34" charset="0"/>
                <a:cs typeface="Times New Roman" panose="02020603050405020304" pitchFamily="18" charset="0"/>
              </a:rPr>
              <a:t> against</a:t>
            </a:r>
            <a:r>
              <a:rPr lang="en-MW" sz="1600" kern="100" dirty="0">
                <a:latin typeface="Aptos" panose="020B0004020202020204" pitchFamily="34" charset="0"/>
                <a:ea typeface="Aptos" panose="020B0004020202020204" pitchFamily="34" charset="0"/>
                <a:cs typeface="Times New Roman" panose="02020603050405020304" pitchFamily="18" charset="0"/>
              </a:rPr>
              <a:t> tax evasion reduced bureaucratic inefficiencies in some processes</a:t>
            </a:r>
          </a:p>
        </p:txBody>
      </p:sp>
      <p:sp>
        <p:nvSpPr>
          <p:cNvPr id="27" name="TextBox 26">
            <a:extLst>
              <a:ext uri="{FF2B5EF4-FFF2-40B4-BE49-F238E27FC236}">
                <a16:creationId xmlns:a16="http://schemas.microsoft.com/office/drawing/2014/main" id="{2DFEF911-CE52-9AF5-4C94-48DEA9459D12}"/>
              </a:ext>
            </a:extLst>
          </p:cNvPr>
          <p:cNvSpPr txBox="1"/>
          <p:nvPr/>
        </p:nvSpPr>
        <p:spPr>
          <a:xfrm>
            <a:off x="6168007" y="4864258"/>
            <a:ext cx="3672408" cy="338554"/>
          </a:xfrm>
          <a:prstGeom prst="rect">
            <a:avLst/>
          </a:prstGeom>
          <a:noFill/>
        </p:spPr>
        <p:txBody>
          <a:bodyPr wrap="square" rtlCol="0">
            <a:spAutoFit/>
          </a:bodyPr>
          <a:lstStyle/>
          <a:p>
            <a:pPr marL="742950" lvl="1" indent="-285750">
              <a:spcAft>
                <a:spcPts val="800"/>
              </a:spcAft>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Widening the tax net</a:t>
            </a:r>
            <a:endParaRPr lang="en-MW" sz="16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C3A253E2-7AD0-0588-CCAC-32CB218C1E4E}"/>
              </a:ext>
            </a:extLst>
          </p:cNvPr>
          <p:cNvSpPr txBox="1"/>
          <p:nvPr/>
        </p:nvSpPr>
        <p:spPr>
          <a:xfrm>
            <a:off x="2422414" y="4192485"/>
            <a:ext cx="2871854" cy="2062103"/>
          </a:xfrm>
          <a:prstGeom prst="rect">
            <a:avLst/>
          </a:prstGeom>
          <a:noFill/>
        </p:spPr>
        <p:txBody>
          <a:bodyPr wrap="square" rtlCol="0">
            <a:spAutoFit/>
          </a:bodyPr>
          <a:lstStyle/>
          <a:p>
            <a:pPr marL="285750" indent="-285750">
              <a:buFont typeface="Arial" panose="020B0604020202020204" pitchFamily="34" charset="0"/>
              <a:buChar char="•"/>
            </a:pPr>
            <a:r>
              <a:rPr lang="en-MW" sz="1600" kern="100" dirty="0">
                <a:latin typeface="Aptos" panose="020B0004020202020204" pitchFamily="34" charset="0"/>
                <a:ea typeface="Aptos" panose="020B0004020202020204" pitchFamily="34" charset="0"/>
                <a:cs typeface="Times New Roman" panose="02020603050405020304" pitchFamily="18" charset="0"/>
              </a:rPr>
              <a:t>reduced cost of compliance and administration</a:t>
            </a:r>
          </a:p>
          <a:p>
            <a:endParaRPr lang="en-MW" sz="1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adaptation</a:t>
            </a:r>
            <a:r>
              <a:rPr lang="en-MW" sz="1600" kern="100" dirty="0">
                <a:latin typeface="Aptos" panose="020B0004020202020204" pitchFamily="34" charset="0"/>
                <a:ea typeface="Aptos" panose="020B0004020202020204" pitchFamily="34" charset="0"/>
                <a:cs typeface="Times New Roman" panose="02020603050405020304" pitchFamily="18" charset="0"/>
              </a:rPr>
              <a:t> to evolving taxpayer needs and emerging challenges</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lvl="1"/>
            <a:endParaRPr lang="en-MW" sz="16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51F52D3-2735-C178-014A-2DE65D8E1AB2}"/>
              </a:ext>
            </a:extLst>
          </p:cNvPr>
          <p:cNvSpPr txBox="1"/>
          <p:nvPr/>
        </p:nvSpPr>
        <p:spPr>
          <a:xfrm>
            <a:off x="1666876" y="2722057"/>
            <a:ext cx="468264" cy="1015663"/>
          </a:xfrm>
          <a:prstGeom prst="rect">
            <a:avLst/>
          </a:prstGeom>
          <a:noFill/>
        </p:spPr>
        <p:txBody>
          <a:bodyPr wrap="square" rtlCol="0">
            <a:spAutoFit/>
          </a:bodyPr>
          <a:lstStyle/>
          <a:p>
            <a:r>
              <a:rPr lang="en-ZA" sz="6000" dirty="0">
                <a:latin typeface="Anton" pitchFamily="2" charset="0"/>
              </a:rPr>
              <a:t>1</a:t>
            </a:r>
            <a:endParaRPr lang="en-MW" sz="6000" dirty="0">
              <a:latin typeface="Anton" pitchFamily="2" charset="0"/>
            </a:endParaRPr>
          </a:p>
        </p:txBody>
      </p:sp>
      <p:sp>
        <p:nvSpPr>
          <p:cNvPr id="30" name="TextBox 29">
            <a:extLst>
              <a:ext uri="{FF2B5EF4-FFF2-40B4-BE49-F238E27FC236}">
                <a16:creationId xmlns:a16="http://schemas.microsoft.com/office/drawing/2014/main" id="{261E3DA0-8C73-9E22-8EBB-9B267E94AC2C}"/>
              </a:ext>
            </a:extLst>
          </p:cNvPr>
          <p:cNvSpPr txBox="1"/>
          <p:nvPr/>
        </p:nvSpPr>
        <p:spPr>
          <a:xfrm>
            <a:off x="7669381" y="1675026"/>
            <a:ext cx="334830" cy="923330"/>
          </a:xfrm>
          <a:prstGeom prst="rect">
            <a:avLst/>
          </a:prstGeom>
          <a:noFill/>
        </p:spPr>
        <p:txBody>
          <a:bodyPr wrap="square" rtlCol="0">
            <a:spAutoFit/>
          </a:bodyPr>
          <a:lstStyle/>
          <a:p>
            <a:r>
              <a:rPr lang="en-ZA" sz="5400" dirty="0">
                <a:latin typeface="Anton" pitchFamily="2" charset="0"/>
              </a:rPr>
              <a:t>2</a:t>
            </a:r>
            <a:endParaRPr lang="en-MW" sz="5400" dirty="0">
              <a:latin typeface="Anton" pitchFamily="2" charset="0"/>
            </a:endParaRPr>
          </a:p>
        </p:txBody>
      </p:sp>
      <p:sp>
        <p:nvSpPr>
          <p:cNvPr id="31" name="TextBox 30">
            <a:extLst>
              <a:ext uri="{FF2B5EF4-FFF2-40B4-BE49-F238E27FC236}">
                <a16:creationId xmlns:a16="http://schemas.microsoft.com/office/drawing/2014/main" id="{73EBACE2-80C1-9BBE-9D94-41A4489B9330}"/>
              </a:ext>
            </a:extLst>
          </p:cNvPr>
          <p:cNvSpPr txBox="1"/>
          <p:nvPr/>
        </p:nvSpPr>
        <p:spPr>
          <a:xfrm>
            <a:off x="3988397" y="5925005"/>
            <a:ext cx="468264" cy="769441"/>
          </a:xfrm>
          <a:prstGeom prst="rect">
            <a:avLst/>
          </a:prstGeom>
          <a:noFill/>
        </p:spPr>
        <p:txBody>
          <a:bodyPr wrap="square" rtlCol="0">
            <a:spAutoFit/>
          </a:bodyPr>
          <a:lstStyle/>
          <a:p>
            <a:r>
              <a:rPr lang="en-ZA" sz="4400" dirty="0">
                <a:latin typeface="Anton" pitchFamily="2" charset="0"/>
              </a:rPr>
              <a:t>3</a:t>
            </a:r>
            <a:endParaRPr lang="en-MW" sz="4400" dirty="0">
              <a:latin typeface="Anton" pitchFamily="2" charset="0"/>
            </a:endParaRPr>
          </a:p>
        </p:txBody>
      </p:sp>
      <p:sp>
        <p:nvSpPr>
          <p:cNvPr id="32" name="TextBox 31">
            <a:extLst>
              <a:ext uri="{FF2B5EF4-FFF2-40B4-BE49-F238E27FC236}">
                <a16:creationId xmlns:a16="http://schemas.microsoft.com/office/drawing/2014/main" id="{B2848E9D-5180-5C46-69A8-B5FE4BD66DB5}"/>
              </a:ext>
            </a:extLst>
          </p:cNvPr>
          <p:cNvSpPr txBox="1"/>
          <p:nvPr/>
        </p:nvSpPr>
        <p:spPr>
          <a:xfrm>
            <a:off x="10038543" y="4539079"/>
            <a:ext cx="468264" cy="1015663"/>
          </a:xfrm>
          <a:prstGeom prst="rect">
            <a:avLst/>
          </a:prstGeom>
          <a:noFill/>
        </p:spPr>
        <p:txBody>
          <a:bodyPr wrap="square" rtlCol="0">
            <a:spAutoFit/>
          </a:bodyPr>
          <a:lstStyle/>
          <a:p>
            <a:r>
              <a:rPr lang="en-ZA" sz="6000" dirty="0">
                <a:latin typeface="Anton" pitchFamily="2" charset="0"/>
              </a:rPr>
              <a:t>4</a:t>
            </a:r>
            <a:endParaRPr lang="en-MW" sz="6000" dirty="0">
              <a:latin typeface="Anton" pitchFamily="2" charset="0"/>
            </a:endParaRPr>
          </a:p>
        </p:txBody>
      </p:sp>
      <p:pic>
        <p:nvPicPr>
          <p:cNvPr id="33" name="Picture 32">
            <a:extLst>
              <a:ext uri="{FF2B5EF4-FFF2-40B4-BE49-F238E27FC236}">
                <a16:creationId xmlns:a16="http://schemas.microsoft.com/office/drawing/2014/main" id="{AC6D805C-DF5C-C981-3C4A-4E0639FCF0FC}"/>
              </a:ext>
            </a:extLst>
          </p:cNvPr>
          <p:cNvPicPr>
            <a:picLocks noChangeAspect="1"/>
          </p:cNvPicPr>
          <p:nvPr/>
        </p:nvPicPr>
        <p:blipFill>
          <a:blip r:embed="rId2"/>
          <a:stretch>
            <a:fillRect/>
          </a:stretch>
        </p:blipFill>
        <p:spPr>
          <a:xfrm>
            <a:off x="5294268" y="3358977"/>
            <a:ext cx="665024" cy="666323"/>
          </a:xfrm>
          <a:prstGeom prst="rect">
            <a:avLst/>
          </a:prstGeom>
        </p:spPr>
      </p:pic>
      <p:pic>
        <p:nvPicPr>
          <p:cNvPr id="34" name="Picture 33">
            <a:extLst>
              <a:ext uri="{FF2B5EF4-FFF2-40B4-BE49-F238E27FC236}">
                <a16:creationId xmlns:a16="http://schemas.microsoft.com/office/drawing/2014/main" id="{93217A8B-1F43-5046-2652-FC613937D4DC}"/>
              </a:ext>
            </a:extLst>
          </p:cNvPr>
          <p:cNvPicPr>
            <a:picLocks noChangeAspect="1"/>
          </p:cNvPicPr>
          <p:nvPr/>
        </p:nvPicPr>
        <p:blipFill>
          <a:blip r:embed="rId3"/>
          <a:stretch>
            <a:fillRect/>
          </a:stretch>
        </p:blipFill>
        <p:spPr>
          <a:xfrm>
            <a:off x="6191912" y="3359697"/>
            <a:ext cx="731024" cy="731024"/>
          </a:xfrm>
          <a:prstGeom prst="rect">
            <a:avLst/>
          </a:prstGeom>
        </p:spPr>
      </p:pic>
      <p:pic>
        <p:nvPicPr>
          <p:cNvPr id="1026" name="Picture 2" descr="Accuracy Icon #72329 - Free Icons Library">
            <a:extLst>
              <a:ext uri="{FF2B5EF4-FFF2-40B4-BE49-F238E27FC236}">
                <a16:creationId xmlns:a16="http://schemas.microsoft.com/office/drawing/2014/main" id="{CB2DF0FD-D75C-A98A-9474-AD7FDF59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465" y="4192270"/>
            <a:ext cx="786630" cy="786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arent Icons - Free SVG &amp; PNG Transparent Images - Noun Project">
            <a:extLst>
              <a:ext uri="{FF2B5EF4-FFF2-40B4-BE49-F238E27FC236}">
                <a16:creationId xmlns:a16="http://schemas.microsoft.com/office/drawing/2014/main" id="{A62D508B-E22B-E247-6D22-2D36CD2AE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997" y="4233115"/>
            <a:ext cx="704939" cy="7049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A09F0F1-7887-9057-C2C8-D2705D278626}"/>
              </a:ext>
            </a:extLst>
          </p:cNvPr>
          <p:cNvSpPr txBox="1">
            <a:spLocks/>
          </p:cNvSpPr>
          <p:nvPr/>
        </p:nvSpPr>
        <p:spPr>
          <a:xfrm>
            <a:off x="-1" y="1253377"/>
            <a:ext cx="12014791" cy="464348"/>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i="1" dirty="0">
                <a:latin typeface="Aharoni" panose="02010803020104030203" pitchFamily="2" charset="-79"/>
                <a:cs typeface="Aharoni" panose="02010803020104030203" pitchFamily="2" charset="-79"/>
              </a:rPr>
              <a:t>12. Achievements after Digitalising Filing, Declaration, Payment and Compliance</a:t>
            </a:r>
            <a:endParaRPr lang="en-MW" sz="24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07210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8" grpId="0" animBg="1"/>
      <p:bldP spid="13" grpId="0" animBg="1"/>
      <p:bldP spid="15" grpId="0" animBg="1"/>
      <p:bldP spid="17" grpId="0" animBg="1"/>
      <p:bldP spid="19" grpId="0" animBg="1"/>
      <p:bldP spid="20" grpId="0" animBg="1"/>
      <p:bldP spid="25" grpId="0"/>
      <p:bldP spid="26" grpId="0"/>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C001412-F7CD-C778-CFF7-15FEE8F2DF16}"/>
              </a:ext>
            </a:extLst>
          </p:cNvPr>
          <p:cNvSpPr/>
          <p:nvPr/>
        </p:nvSpPr>
        <p:spPr>
          <a:xfrm>
            <a:off x="6168008" y="1789632"/>
            <a:ext cx="3672407" cy="136815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6" name="Oval 15">
            <a:extLst>
              <a:ext uri="{FF2B5EF4-FFF2-40B4-BE49-F238E27FC236}">
                <a16:creationId xmlns:a16="http://schemas.microsoft.com/office/drawing/2014/main" id="{4C8AB42A-D34D-F2A1-4259-592307DE3D93}"/>
              </a:ext>
            </a:extLst>
          </p:cNvPr>
          <p:cNvSpPr/>
          <p:nvPr/>
        </p:nvSpPr>
        <p:spPr>
          <a:xfrm>
            <a:off x="2386327" y="5229200"/>
            <a:ext cx="3672407" cy="1368152"/>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8" name="Rectangle 7">
            <a:extLst>
              <a:ext uri="{FF2B5EF4-FFF2-40B4-BE49-F238E27FC236}">
                <a16:creationId xmlns:a16="http://schemas.microsoft.com/office/drawing/2014/main" id="{AF95A2C0-2A8F-DCE0-032D-7EE50B8CFB7C}"/>
              </a:ext>
            </a:extLst>
          </p:cNvPr>
          <p:cNvSpPr/>
          <p:nvPr/>
        </p:nvSpPr>
        <p:spPr>
          <a:xfrm>
            <a:off x="6168008" y="2348880"/>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3" name="Oval 12">
            <a:extLst>
              <a:ext uri="{FF2B5EF4-FFF2-40B4-BE49-F238E27FC236}">
                <a16:creationId xmlns:a16="http://schemas.microsoft.com/office/drawing/2014/main" id="{B26E425B-2BB8-1A91-6863-29BF4CF91F03}"/>
              </a:ext>
            </a:extLst>
          </p:cNvPr>
          <p:cNvSpPr/>
          <p:nvPr/>
        </p:nvSpPr>
        <p:spPr>
          <a:xfrm>
            <a:off x="1415692" y="2348755"/>
            <a:ext cx="1941267" cy="1762268"/>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5" name="Rectangle 14">
            <a:extLst>
              <a:ext uri="{FF2B5EF4-FFF2-40B4-BE49-F238E27FC236}">
                <a16:creationId xmlns:a16="http://schemas.microsoft.com/office/drawing/2014/main" id="{C727165D-358B-5ABD-FC97-02E286FA7232}"/>
              </a:ext>
            </a:extLst>
          </p:cNvPr>
          <p:cNvSpPr/>
          <p:nvPr/>
        </p:nvSpPr>
        <p:spPr>
          <a:xfrm>
            <a:off x="2386326" y="4187124"/>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7" name="Rectangle 16">
            <a:extLst>
              <a:ext uri="{FF2B5EF4-FFF2-40B4-BE49-F238E27FC236}">
                <a16:creationId xmlns:a16="http://schemas.microsoft.com/office/drawing/2014/main" id="{6AC1CF8B-B86B-1278-565F-00BA9AA1F5FE}"/>
              </a:ext>
            </a:extLst>
          </p:cNvPr>
          <p:cNvSpPr/>
          <p:nvPr/>
        </p:nvSpPr>
        <p:spPr>
          <a:xfrm>
            <a:off x="2386326" y="2348879"/>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9" name="Oval 18">
            <a:extLst>
              <a:ext uri="{FF2B5EF4-FFF2-40B4-BE49-F238E27FC236}">
                <a16:creationId xmlns:a16="http://schemas.microsoft.com/office/drawing/2014/main" id="{070438DD-DBD3-D203-97B6-E88FA205FB85}"/>
              </a:ext>
            </a:extLst>
          </p:cNvPr>
          <p:cNvSpPr/>
          <p:nvPr/>
        </p:nvSpPr>
        <p:spPr>
          <a:xfrm>
            <a:off x="8869782" y="4186366"/>
            <a:ext cx="1941267" cy="1836728"/>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0" name="Rectangle 19">
            <a:extLst>
              <a:ext uri="{FF2B5EF4-FFF2-40B4-BE49-F238E27FC236}">
                <a16:creationId xmlns:a16="http://schemas.microsoft.com/office/drawing/2014/main" id="{F29C2AD6-20C6-2C06-5A2A-6464C270D7AC}"/>
              </a:ext>
            </a:extLst>
          </p:cNvPr>
          <p:cNvSpPr/>
          <p:nvPr/>
        </p:nvSpPr>
        <p:spPr>
          <a:xfrm>
            <a:off x="6168008" y="4187123"/>
            <a:ext cx="3672407" cy="183672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1" name="TextBox 20">
            <a:extLst>
              <a:ext uri="{FF2B5EF4-FFF2-40B4-BE49-F238E27FC236}">
                <a16:creationId xmlns:a16="http://schemas.microsoft.com/office/drawing/2014/main" id="{70CF44D3-8C18-C475-07B0-BA7A363C1C6C}"/>
              </a:ext>
            </a:extLst>
          </p:cNvPr>
          <p:cNvSpPr txBox="1"/>
          <p:nvPr/>
        </p:nvSpPr>
        <p:spPr>
          <a:xfrm>
            <a:off x="2638354" y="2400818"/>
            <a:ext cx="3168352" cy="369332"/>
          </a:xfrm>
          <a:prstGeom prst="rect">
            <a:avLst/>
          </a:prstGeom>
          <a:noFill/>
        </p:spPr>
        <p:txBody>
          <a:bodyPr wrap="square" rtlCol="0">
            <a:spAutoFit/>
          </a:bodyPr>
          <a:lstStyle/>
          <a:p>
            <a:pPr algn="ctr"/>
            <a:r>
              <a:rPr lang="en-ZA" b="1" dirty="0"/>
              <a:t>Emerging Technologies</a:t>
            </a:r>
            <a:endParaRPr lang="en-MW" b="1" dirty="0"/>
          </a:p>
        </p:txBody>
      </p:sp>
      <p:sp>
        <p:nvSpPr>
          <p:cNvPr id="22" name="TextBox 21">
            <a:extLst>
              <a:ext uri="{FF2B5EF4-FFF2-40B4-BE49-F238E27FC236}">
                <a16:creationId xmlns:a16="http://schemas.microsoft.com/office/drawing/2014/main" id="{D154FF89-713D-243E-E6DF-6B38BC83B358}"/>
              </a:ext>
            </a:extLst>
          </p:cNvPr>
          <p:cNvSpPr txBox="1"/>
          <p:nvPr/>
        </p:nvSpPr>
        <p:spPr>
          <a:xfrm>
            <a:off x="6420036" y="2394963"/>
            <a:ext cx="3168352" cy="369332"/>
          </a:xfrm>
          <a:prstGeom prst="rect">
            <a:avLst/>
          </a:prstGeom>
          <a:noFill/>
        </p:spPr>
        <p:txBody>
          <a:bodyPr wrap="square" rtlCol="0">
            <a:spAutoFit/>
          </a:bodyPr>
          <a:lstStyle/>
          <a:p>
            <a:pPr algn="ctr"/>
            <a:r>
              <a:rPr lang="en-ZA" b="1" dirty="0"/>
              <a:t>Personalised Services</a:t>
            </a:r>
            <a:endParaRPr lang="en-MW" b="1" dirty="0"/>
          </a:p>
        </p:txBody>
      </p:sp>
      <p:sp>
        <p:nvSpPr>
          <p:cNvPr id="23" name="TextBox 22">
            <a:extLst>
              <a:ext uri="{FF2B5EF4-FFF2-40B4-BE49-F238E27FC236}">
                <a16:creationId xmlns:a16="http://schemas.microsoft.com/office/drawing/2014/main" id="{67C5EF8F-2426-9799-EB94-1C66ABEB7665}"/>
              </a:ext>
            </a:extLst>
          </p:cNvPr>
          <p:cNvSpPr txBox="1"/>
          <p:nvPr/>
        </p:nvSpPr>
        <p:spPr>
          <a:xfrm>
            <a:off x="6436324" y="5654519"/>
            <a:ext cx="3168352" cy="369332"/>
          </a:xfrm>
          <a:prstGeom prst="rect">
            <a:avLst/>
          </a:prstGeom>
          <a:noFill/>
        </p:spPr>
        <p:txBody>
          <a:bodyPr wrap="square" rtlCol="0">
            <a:spAutoFit/>
          </a:bodyPr>
          <a:lstStyle/>
          <a:p>
            <a:pPr algn="ctr"/>
            <a:r>
              <a:rPr lang="en-ZA" b="1" dirty="0"/>
              <a:t>Continuous Improvement</a:t>
            </a:r>
            <a:endParaRPr lang="en-MW" b="1" dirty="0"/>
          </a:p>
        </p:txBody>
      </p:sp>
      <p:sp>
        <p:nvSpPr>
          <p:cNvPr id="24" name="TextBox 23">
            <a:extLst>
              <a:ext uri="{FF2B5EF4-FFF2-40B4-BE49-F238E27FC236}">
                <a16:creationId xmlns:a16="http://schemas.microsoft.com/office/drawing/2014/main" id="{D8195430-2A6A-A3B1-9262-5E7C1B69AAE1}"/>
              </a:ext>
            </a:extLst>
          </p:cNvPr>
          <p:cNvSpPr txBox="1"/>
          <p:nvPr/>
        </p:nvSpPr>
        <p:spPr>
          <a:xfrm>
            <a:off x="2641803" y="5567053"/>
            <a:ext cx="3168352" cy="369332"/>
          </a:xfrm>
          <a:prstGeom prst="rect">
            <a:avLst/>
          </a:prstGeom>
          <a:noFill/>
        </p:spPr>
        <p:txBody>
          <a:bodyPr wrap="square" rtlCol="0">
            <a:spAutoFit/>
          </a:bodyPr>
          <a:lstStyle/>
          <a:p>
            <a:pPr algn="ctr"/>
            <a:r>
              <a:rPr lang="en-ZA" b="1" dirty="0"/>
              <a:t>Predictive Analysis</a:t>
            </a:r>
            <a:endParaRPr lang="en-MW" b="1" dirty="0"/>
          </a:p>
        </p:txBody>
      </p:sp>
      <p:sp>
        <p:nvSpPr>
          <p:cNvPr id="25" name="TextBox 24">
            <a:extLst>
              <a:ext uri="{FF2B5EF4-FFF2-40B4-BE49-F238E27FC236}">
                <a16:creationId xmlns:a16="http://schemas.microsoft.com/office/drawing/2014/main" id="{9B765228-C8CB-B8F2-BF7C-1DC0764ADA35}"/>
              </a:ext>
            </a:extLst>
          </p:cNvPr>
          <p:cNvSpPr txBox="1"/>
          <p:nvPr/>
        </p:nvSpPr>
        <p:spPr>
          <a:xfrm>
            <a:off x="2386325" y="2764295"/>
            <a:ext cx="3672408" cy="923330"/>
          </a:xfrm>
          <a:prstGeom prst="rect">
            <a:avLst/>
          </a:prstGeom>
          <a:noFill/>
        </p:spPr>
        <p:txBody>
          <a:bodyPr wrap="square" rtlCol="0">
            <a:spAutoFit/>
          </a:bodyPr>
          <a:lstStyle/>
          <a:p>
            <a:pPr algn="ctr"/>
            <a:r>
              <a:rPr lang="en-GB" i="1" dirty="0">
                <a:solidFill>
                  <a:srgbClr val="1F1F1F"/>
                </a:solidFill>
                <a:latin typeface="Google Sans"/>
              </a:rPr>
              <a:t>AI, Blockchain and Big Data hold immense potential for further streamlining tax administration.</a:t>
            </a:r>
            <a:endParaRPr lang="en-GB" i="1" u="none" strike="noStrike" dirty="0">
              <a:solidFill>
                <a:srgbClr val="1F1F1F"/>
              </a:solidFill>
              <a:effectLst/>
              <a:latin typeface="Google Sans"/>
            </a:endParaRPr>
          </a:p>
        </p:txBody>
      </p:sp>
      <p:sp>
        <p:nvSpPr>
          <p:cNvPr id="26" name="TextBox 25">
            <a:extLst>
              <a:ext uri="{FF2B5EF4-FFF2-40B4-BE49-F238E27FC236}">
                <a16:creationId xmlns:a16="http://schemas.microsoft.com/office/drawing/2014/main" id="{EF58FEBA-DA55-D5AE-138D-F5E142077771}"/>
              </a:ext>
            </a:extLst>
          </p:cNvPr>
          <p:cNvSpPr txBox="1"/>
          <p:nvPr/>
        </p:nvSpPr>
        <p:spPr>
          <a:xfrm>
            <a:off x="6672061" y="2764295"/>
            <a:ext cx="2881585" cy="923330"/>
          </a:xfrm>
          <a:prstGeom prst="rect">
            <a:avLst/>
          </a:prstGeom>
          <a:noFill/>
        </p:spPr>
        <p:txBody>
          <a:bodyPr wrap="square" rtlCol="0">
            <a:spAutoFit/>
          </a:bodyPr>
          <a:lstStyle/>
          <a:p>
            <a:pPr algn="ctr"/>
            <a:r>
              <a:rPr lang="en-GB" i="1" dirty="0">
                <a:solidFill>
                  <a:srgbClr val="1F1F1F"/>
                </a:solidFill>
                <a:latin typeface="Google Sans"/>
              </a:rPr>
              <a:t>Tailored tax information and guidance based on individual taxpayer profiles </a:t>
            </a:r>
          </a:p>
        </p:txBody>
      </p:sp>
      <p:sp>
        <p:nvSpPr>
          <p:cNvPr id="27" name="TextBox 26">
            <a:extLst>
              <a:ext uri="{FF2B5EF4-FFF2-40B4-BE49-F238E27FC236}">
                <a16:creationId xmlns:a16="http://schemas.microsoft.com/office/drawing/2014/main" id="{2DFEF911-CE52-9AF5-4C94-48DEA9459D12}"/>
              </a:ext>
            </a:extLst>
          </p:cNvPr>
          <p:cNvSpPr txBox="1"/>
          <p:nvPr/>
        </p:nvSpPr>
        <p:spPr>
          <a:xfrm>
            <a:off x="6942504" y="4358135"/>
            <a:ext cx="2707466" cy="923330"/>
          </a:xfrm>
          <a:prstGeom prst="rect">
            <a:avLst/>
          </a:prstGeom>
          <a:noFill/>
        </p:spPr>
        <p:txBody>
          <a:bodyPr wrap="square" rtlCol="0">
            <a:spAutoFit/>
          </a:bodyPr>
          <a:lstStyle/>
          <a:p>
            <a:pPr algn="ctr"/>
            <a:r>
              <a:rPr lang="en-GB" i="1" dirty="0">
                <a:solidFill>
                  <a:srgbClr val="1F1F1F"/>
                </a:solidFill>
                <a:latin typeface="Google Sans"/>
              </a:rPr>
              <a:t>Ongoing innovation to deliver a seamless and user-friendly experience.</a:t>
            </a:r>
          </a:p>
        </p:txBody>
      </p:sp>
      <p:sp>
        <p:nvSpPr>
          <p:cNvPr id="28" name="TextBox 27">
            <a:extLst>
              <a:ext uri="{FF2B5EF4-FFF2-40B4-BE49-F238E27FC236}">
                <a16:creationId xmlns:a16="http://schemas.microsoft.com/office/drawing/2014/main" id="{C3A253E2-7AD0-0588-CCAC-32CB218C1E4E}"/>
              </a:ext>
            </a:extLst>
          </p:cNvPr>
          <p:cNvSpPr txBox="1"/>
          <p:nvPr/>
        </p:nvSpPr>
        <p:spPr>
          <a:xfrm>
            <a:off x="2561548" y="4279310"/>
            <a:ext cx="2988683" cy="1200329"/>
          </a:xfrm>
          <a:prstGeom prst="rect">
            <a:avLst/>
          </a:prstGeom>
          <a:noFill/>
        </p:spPr>
        <p:txBody>
          <a:bodyPr wrap="square" rtlCol="0">
            <a:spAutoFit/>
          </a:bodyPr>
          <a:lstStyle/>
          <a:p>
            <a:r>
              <a:rPr lang="en-GB" i="1" dirty="0">
                <a:solidFill>
                  <a:srgbClr val="1F1F1F"/>
                </a:solidFill>
                <a:latin typeface="Google Sans"/>
              </a:rPr>
              <a:t>Proactive identification of potential tax issues and customised solutions – prefilled returns </a:t>
            </a:r>
          </a:p>
        </p:txBody>
      </p:sp>
      <p:sp>
        <p:nvSpPr>
          <p:cNvPr id="29" name="TextBox 28">
            <a:extLst>
              <a:ext uri="{FF2B5EF4-FFF2-40B4-BE49-F238E27FC236}">
                <a16:creationId xmlns:a16="http://schemas.microsoft.com/office/drawing/2014/main" id="{851F52D3-2735-C178-014A-2DE65D8E1AB2}"/>
              </a:ext>
            </a:extLst>
          </p:cNvPr>
          <p:cNvSpPr txBox="1"/>
          <p:nvPr/>
        </p:nvSpPr>
        <p:spPr>
          <a:xfrm>
            <a:off x="1666876" y="2722057"/>
            <a:ext cx="468264" cy="1015663"/>
          </a:xfrm>
          <a:prstGeom prst="rect">
            <a:avLst/>
          </a:prstGeom>
          <a:noFill/>
        </p:spPr>
        <p:txBody>
          <a:bodyPr wrap="square" rtlCol="0">
            <a:spAutoFit/>
          </a:bodyPr>
          <a:lstStyle/>
          <a:p>
            <a:r>
              <a:rPr lang="en-ZA" sz="6000" dirty="0">
                <a:latin typeface="Anton" pitchFamily="2" charset="0"/>
              </a:rPr>
              <a:t>1</a:t>
            </a:r>
            <a:endParaRPr lang="en-MW" sz="6000" dirty="0">
              <a:latin typeface="Anton" pitchFamily="2" charset="0"/>
            </a:endParaRPr>
          </a:p>
        </p:txBody>
      </p:sp>
      <p:sp>
        <p:nvSpPr>
          <p:cNvPr id="30" name="TextBox 29">
            <a:extLst>
              <a:ext uri="{FF2B5EF4-FFF2-40B4-BE49-F238E27FC236}">
                <a16:creationId xmlns:a16="http://schemas.microsoft.com/office/drawing/2014/main" id="{261E3DA0-8C73-9E22-8EBB-9B267E94AC2C}"/>
              </a:ext>
            </a:extLst>
          </p:cNvPr>
          <p:cNvSpPr txBox="1"/>
          <p:nvPr/>
        </p:nvSpPr>
        <p:spPr>
          <a:xfrm>
            <a:off x="7786368" y="1880511"/>
            <a:ext cx="468264" cy="707886"/>
          </a:xfrm>
          <a:prstGeom prst="rect">
            <a:avLst/>
          </a:prstGeom>
          <a:noFill/>
        </p:spPr>
        <p:txBody>
          <a:bodyPr wrap="square" rtlCol="0">
            <a:spAutoFit/>
          </a:bodyPr>
          <a:lstStyle/>
          <a:p>
            <a:r>
              <a:rPr lang="en-ZA" sz="4000" dirty="0">
                <a:latin typeface="Anton" pitchFamily="2" charset="0"/>
              </a:rPr>
              <a:t>2</a:t>
            </a:r>
            <a:endParaRPr lang="en-MW" sz="4000" dirty="0">
              <a:latin typeface="Anton" pitchFamily="2" charset="0"/>
            </a:endParaRPr>
          </a:p>
        </p:txBody>
      </p:sp>
      <p:sp>
        <p:nvSpPr>
          <p:cNvPr id="31" name="TextBox 30">
            <a:extLst>
              <a:ext uri="{FF2B5EF4-FFF2-40B4-BE49-F238E27FC236}">
                <a16:creationId xmlns:a16="http://schemas.microsoft.com/office/drawing/2014/main" id="{73EBACE2-80C1-9BBE-9D94-41A4489B9330}"/>
              </a:ext>
            </a:extLst>
          </p:cNvPr>
          <p:cNvSpPr txBox="1"/>
          <p:nvPr/>
        </p:nvSpPr>
        <p:spPr>
          <a:xfrm>
            <a:off x="3988397" y="5925005"/>
            <a:ext cx="468264" cy="1015663"/>
          </a:xfrm>
          <a:prstGeom prst="rect">
            <a:avLst/>
          </a:prstGeom>
          <a:noFill/>
        </p:spPr>
        <p:txBody>
          <a:bodyPr wrap="square" rtlCol="0">
            <a:spAutoFit/>
          </a:bodyPr>
          <a:lstStyle>
            <a:defPPr>
              <a:defRPr lang="en-MW"/>
            </a:defPPr>
            <a:lvl1pPr>
              <a:defRPr sz="4000">
                <a:latin typeface="Anton" pitchFamily="2" charset="0"/>
              </a:defRPr>
            </a:lvl1pPr>
          </a:lstStyle>
          <a:p>
            <a:r>
              <a:rPr lang="en-ZA" dirty="0"/>
              <a:t>3</a:t>
            </a:r>
            <a:endParaRPr lang="en-MW" dirty="0"/>
          </a:p>
        </p:txBody>
      </p:sp>
      <p:sp>
        <p:nvSpPr>
          <p:cNvPr id="32" name="TextBox 31">
            <a:extLst>
              <a:ext uri="{FF2B5EF4-FFF2-40B4-BE49-F238E27FC236}">
                <a16:creationId xmlns:a16="http://schemas.microsoft.com/office/drawing/2014/main" id="{B2848E9D-5180-5C46-69A8-B5FE4BD66DB5}"/>
              </a:ext>
            </a:extLst>
          </p:cNvPr>
          <p:cNvSpPr txBox="1"/>
          <p:nvPr/>
        </p:nvSpPr>
        <p:spPr>
          <a:xfrm>
            <a:off x="10038543" y="4539079"/>
            <a:ext cx="468264" cy="1015663"/>
          </a:xfrm>
          <a:prstGeom prst="rect">
            <a:avLst/>
          </a:prstGeom>
          <a:noFill/>
        </p:spPr>
        <p:txBody>
          <a:bodyPr wrap="square" rtlCol="0">
            <a:spAutoFit/>
          </a:bodyPr>
          <a:lstStyle/>
          <a:p>
            <a:r>
              <a:rPr lang="en-ZA" sz="6000">
                <a:latin typeface="Anton" pitchFamily="2" charset="0"/>
              </a:rPr>
              <a:t>4</a:t>
            </a:r>
            <a:endParaRPr lang="en-MW" sz="6000" dirty="0">
              <a:latin typeface="Anton" pitchFamily="2" charset="0"/>
            </a:endParaRPr>
          </a:p>
        </p:txBody>
      </p:sp>
      <p:pic>
        <p:nvPicPr>
          <p:cNvPr id="2050" name="Picture 2" descr="Increase Productivity Icons - Free SVG &amp; PNG Increase Productivity Images -  Noun Project">
            <a:extLst>
              <a:ext uri="{FF2B5EF4-FFF2-40B4-BE49-F238E27FC236}">
                <a16:creationId xmlns:a16="http://schemas.microsoft.com/office/drawing/2014/main" id="{1301EBE7-F1CE-948D-348D-C55C52CE6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3117332"/>
            <a:ext cx="1113580" cy="11135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8278B1-A691-0126-01DE-7C63AB74064B}"/>
              </a:ext>
            </a:extLst>
          </p:cNvPr>
          <p:cNvPicPr>
            <a:picLocks noChangeAspect="1"/>
          </p:cNvPicPr>
          <p:nvPr/>
        </p:nvPicPr>
        <p:blipFill>
          <a:blip r:embed="rId4"/>
          <a:stretch>
            <a:fillRect/>
          </a:stretch>
        </p:blipFill>
        <p:spPr>
          <a:xfrm>
            <a:off x="6201468" y="3420272"/>
            <a:ext cx="648074" cy="648074"/>
          </a:xfrm>
          <a:prstGeom prst="rect">
            <a:avLst/>
          </a:prstGeom>
        </p:spPr>
      </p:pic>
      <p:pic>
        <p:nvPicPr>
          <p:cNvPr id="4" name="Picture 3">
            <a:extLst>
              <a:ext uri="{FF2B5EF4-FFF2-40B4-BE49-F238E27FC236}">
                <a16:creationId xmlns:a16="http://schemas.microsoft.com/office/drawing/2014/main" id="{F39455B3-BF6F-1655-4DC0-3AB2B9B10619}"/>
              </a:ext>
            </a:extLst>
          </p:cNvPr>
          <p:cNvPicPr>
            <a:picLocks noChangeAspect="1"/>
          </p:cNvPicPr>
          <p:nvPr/>
        </p:nvPicPr>
        <p:blipFill>
          <a:blip r:embed="rId5"/>
          <a:stretch>
            <a:fillRect/>
          </a:stretch>
        </p:blipFill>
        <p:spPr>
          <a:xfrm>
            <a:off x="5350125" y="4209292"/>
            <a:ext cx="718819" cy="718819"/>
          </a:xfrm>
          <a:prstGeom prst="rect">
            <a:avLst/>
          </a:prstGeom>
        </p:spPr>
      </p:pic>
      <p:pic>
        <p:nvPicPr>
          <p:cNvPr id="2052" name="Picture 4" descr="Compliance Generic Detailed Outline icon">
            <a:extLst>
              <a:ext uri="{FF2B5EF4-FFF2-40B4-BE49-F238E27FC236}">
                <a16:creationId xmlns:a16="http://schemas.microsoft.com/office/drawing/2014/main" id="{9577C107-B2E5-F90E-51D1-9643AAFE44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969" y="4226876"/>
            <a:ext cx="681535" cy="68153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3EA152C-9030-311E-24B7-0384344927C8}"/>
              </a:ext>
            </a:extLst>
          </p:cNvPr>
          <p:cNvSpPr txBox="1">
            <a:spLocks/>
          </p:cNvSpPr>
          <p:nvPr/>
        </p:nvSpPr>
        <p:spPr>
          <a:xfrm>
            <a:off x="451734" y="1229870"/>
            <a:ext cx="10515600" cy="605051"/>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a:latin typeface="Aharoni" panose="02010803020104030203" pitchFamily="2" charset="-79"/>
                <a:cs typeface="Aharoni" panose="02010803020104030203" pitchFamily="2" charset="-79"/>
              </a:rPr>
              <a:t>13. The Future of MRA:</a:t>
            </a:r>
            <a:endParaRPr lang="en-MW"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74189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8" grpId="0" animBg="1"/>
      <p:bldP spid="13" grpId="0" animBg="1"/>
      <p:bldP spid="15"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88EBA09A-4642-0DDD-7CD0-6E49B941B167}"/>
              </a:ext>
            </a:extLst>
          </p:cNvPr>
          <p:cNvSpPr/>
          <p:nvPr/>
        </p:nvSpPr>
        <p:spPr>
          <a:xfrm>
            <a:off x="10432955" y="2313165"/>
            <a:ext cx="1275008" cy="864476"/>
          </a:xfrm>
          <a:prstGeom prst="roundRect">
            <a:avLst>
              <a:gd name="adj" fmla="val 24600"/>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Rectangle: Rounded Corners 26">
            <a:extLst>
              <a:ext uri="{FF2B5EF4-FFF2-40B4-BE49-F238E27FC236}">
                <a16:creationId xmlns:a16="http://schemas.microsoft.com/office/drawing/2014/main" id="{CBF15E69-BDAA-2453-5A0B-0606FEAA5E28}"/>
              </a:ext>
            </a:extLst>
          </p:cNvPr>
          <p:cNvSpPr/>
          <p:nvPr/>
        </p:nvSpPr>
        <p:spPr>
          <a:xfrm>
            <a:off x="1157295" y="4507087"/>
            <a:ext cx="1275008" cy="864476"/>
          </a:xfrm>
          <a:prstGeom prst="roundRect">
            <a:avLst>
              <a:gd name="adj" fmla="val 24600"/>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C747AAA9-29F8-9545-AA24-57E890326BB1}"/>
              </a:ext>
            </a:extLst>
          </p:cNvPr>
          <p:cNvSpPr/>
          <p:nvPr/>
        </p:nvSpPr>
        <p:spPr>
          <a:xfrm>
            <a:off x="6899752" y="2100816"/>
            <a:ext cx="974192" cy="721198"/>
          </a:xfrm>
          <a:prstGeom prst="roundRect">
            <a:avLst>
              <a:gd name="adj" fmla="val 24600"/>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1" name="Rectangle: Rounded Corners 20">
            <a:extLst>
              <a:ext uri="{FF2B5EF4-FFF2-40B4-BE49-F238E27FC236}">
                <a16:creationId xmlns:a16="http://schemas.microsoft.com/office/drawing/2014/main" id="{FBF1CFA4-3826-C4C8-FF6C-02757D4602C3}"/>
              </a:ext>
            </a:extLst>
          </p:cNvPr>
          <p:cNvSpPr/>
          <p:nvPr/>
        </p:nvSpPr>
        <p:spPr>
          <a:xfrm>
            <a:off x="290865" y="2427758"/>
            <a:ext cx="1275008" cy="864476"/>
          </a:xfrm>
          <a:prstGeom prst="roundRect">
            <a:avLst>
              <a:gd name="adj" fmla="val 24600"/>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6" name="Rectangle: Rounded Corners 5">
            <a:extLst>
              <a:ext uri="{FF2B5EF4-FFF2-40B4-BE49-F238E27FC236}">
                <a16:creationId xmlns:a16="http://schemas.microsoft.com/office/drawing/2014/main" id="{F88FADEC-CCA3-BFD7-CDC3-DF2B6F7AD221}"/>
              </a:ext>
            </a:extLst>
          </p:cNvPr>
          <p:cNvSpPr/>
          <p:nvPr/>
        </p:nvSpPr>
        <p:spPr>
          <a:xfrm>
            <a:off x="932550" y="2414222"/>
            <a:ext cx="3239534" cy="1764722"/>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7" name="Rectangle: Rounded Corners 6">
            <a:extLst>
              <a:ext uri="{FF2B5EF4-FFF2-40B4-BE49-F238E27FC236}">
                <a16:creationId xmlns:a16="http://schemas.microsoft.com/office/drawing/2014/main" id="{FA3D0858-845F-9DF4-C2C8-811696F0173C}"/>
              </a:ext>
            </a:extLst>
          </p:cNvPr>
          <p:cNvSpPr/>
          <p:nvPr/>
        </p:nvSpPr>
        <p:spPr>
          <a:xfrm>
            <a:off x="4546193" y="2444389"/>
            <a:ext cx="3090928" cy="1724618"/>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8" name="Rectangle: Rounded Corners 7">
            <a:extLst>
              <a:ext uri="{FF2B5EF4-FFF2-40B4-BE49-F238E27FC236}">
                <a16:creationId xmlns:a16="http://schemas.microsoft.com/office/drawing/2014/main" id="{DD0A223A-1698-C6BC-BBB9-FB2E67FEF676}"/>
              </a:ext>
            </a:extLst>
          </p:cNvPr>
          <p:cNvSpPr/>
          <p:nvPr/>
        </p:nvSpPr>
        <p:spPr>
          <a:xfrm>
            <a:off x="1884773" y="4522295"/>
            <a:ext cx="3476089" cy="1874066"/>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9" name="Rectangle: Rounded Corners 8">
            <a:extLst>
              <a:ext uri="{FF2B5EF4-FFF2-40B4-BE49-F238E27FC236}">
                <a16:creationId xmlns:a16="http://schemas.microsoft.com/office/drawing/2014/main" id="{855C4BD7-CA46-12DC-C652-710855A6A19E}"/>
              </a:ext>
            </a:extLst>
          </p:cNvPr>
          <p:cNvSpPr/>
          <p:nvPr/>
        </p:nvSpPr>
        <p:spPr>
          <a:xfrm>
            <a:off x="8042908" y="2428533"/>
            <a:ext cx="3090929" cy="1596981"/>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1" name="TextBox 10">
            <a:extLst>
              <a:ext uri="{FF2B5EF4-FFF2-40B4-BE49-F238E27FC236}">
                <a16:creationId xmlns:a16="http://schemas.microsoft.com/office/drawing/2014/main" id="{4E21DCB5-8514-704B-82F2-C4527CA00E3A}"/>
              </a:ext>
            </a:extLst>
          </p:cNvPr>
          <p:cNvSpPr txBox="1"/>
          <p:nvPr/>
        </p:nvSpPr>
        <p:spPr>
          <a:xfrm>
            <a:off x="928032" y="2424617"/>
            <a:ext cx="3090929" cy="369332"/>
          </a:xfrm>
          <a:prstGeom prst="rect">
            <a:avLst/>
          </a:prstGeom>
          <a:noFill/>
        </p:spPr>
        <p:txBody>
          <a:bodyPr wrap="square" lIns="91440" tIns="45720" rIns="91440" bIns="45720" rtlCol="0" anchor="t">
            <a:spAutoFit/>
          </a:bodyPr>
          <a:lstStyle/>
          <a:p>
            <a:pPr algn="ctr"/>
            <a:r>
              <a:rPr lang="en-ZA" b="1" dirty="0">
                <a:ea typeface="Calibri"/>
                <a:cs typeface="Calibri"/>
              </a:rPr>
              <a:t>Digital Divide</a:t>
            </a:r>
            <a:endParaRPr lang="en-US" dirty="0"/>
          </a:p>
        </p:txBody>
      </p:sp>
      <p:sp>
        <p:nvSpPr>
          <p:cNvPr id="12" name="TextBox 11">
            <a:extLst>
              <a:ext uri="{FF2B5EF4-FFF2-40B4-BE49-F238E27FC236}">
                <a16:creationId xmlns:a16="http://schemas.microsoft.com/office/drawing/2014/main" id="{FCC6C2A4-D183-2BFB-2CE8-F92CA7D2FE54}"/>
              </a:ext>
            </a:extLst>
          </p:cNvPr>
          <p:cNvSpPr txBox="1"/>
          <p:nvPr/>
        </p:nvSpPr>
        <p:spPr>
          <a:xfrm>
            <a:off x="4546191" y="2444388"/>
            <a:ext cx="3090929" cy="369332"/>
          </a:xfrm>
          <a:prstGeom prst="rect">
            <a:avLst/>
          </a:prstGeom>
          <a:noFill/>
        </p:spPr>
        <p:txBody>
          <a:bodyPr wrap="square" lIns="91440" tIns="45720" rIns="91440" bIns="45720" rtlCol="0" anchor="t">
            <a:spAutoFit/>
          </a:bodyPr>
          <a:lstStyle/>
          <a:p>
            <a:pPr algn="ctr"/>
            <a:r>
              <a:rPr lang="en-ZA" b="1" dirty="0"/>
              <a:t>Cybersecurity</a:t>
            </a:r>
            <a:endParaRPr lang="en-US" dirty="0"/>
          </a:p>
        </p:txBody>
      </p:sp>
      <p:sp>
        <p:nvSpPr>
          <p:cNvPr id="13" name="TextBox 12">
            <a:extLst>
              <a:ext uri="{FF2B5EF4-FFF2-40B4-BE49-F238E27FC236}">
                <a16:creationId xmlns:a16="http://schemas.microsoft.com/office/drawing/2014/main" id="{899773A6-AC20-643F-4548-1761C77CA249}"/>
              </a:ext>
            </a:extLst>
          </p:cNvPr>
          <p:cNvSpPr txBox="1"/>
          <p:nvPr/>
        </p:nvSpPr>
        <p:spPr>
          <a:xfrm>
            <a:off x="1938887" y="4522295"/>
            <a:ext cx="3090929" cy="369332"/>
          </a:xfrm>
          <a:prstGeom prst="rect">
            <a:avLst/>
          </a:prstGeom>
          <a:noFill/>
        </p:spPr>
        <p:txBody>
          <a:bodyPr wrap="square" lIns="91440" tIns="45720" rIns="91440" bIns="45720" rtlCol="0" anchor="t">
            <a:spAutoFit/>
          </a:bodyPr>
          <a:lstStyle/>
          <a:p>
            <a:pPr algn="ctr"/>
            <a:r>
              <a:rPr lang="en-ZA" b="1" dirty="0"/>
              <a:t>Change Management</a:t>
            </a:r>
            <a:endParaRPr lang="en-US" dirty="0"/>
          </a:p>
        </p:txBody>
      </p:sp>
      <p:sp>
        <p:nvSpPr>
          <p:cNvPr id="14" name="TextBox 13">
            <a:extLst>
              <a:ext uri="{FF2B5EF4-FFF2-40B4-BE49-F238E27FC236}">
                <a16:creationId xmlns:a16="http://schemas.microsoft.com/office/drawing/2014/main" id="{2F157714-A69B-DCDB-CBD5-00B0B3DD3034}"/>
              </a:ext>
            </a:extLst>
          </p:cNvPr>
          <p:cNvSpPr txBox="1"/>
          <p:nvPr/>
        </p:nvSpPr>
        <p:spPr>
          <a:xfrm>
            <a:off x="8343015" y="2403066"/>
            <a:ext cx="2345641" cy="369332"/>
          </a:xfrm>
          <a:prstGeom prst="rect">
            <a:avLst/>
          </a:prstGeom>
          <a:noFill/>
        </p:spPr>
        <p:txBody>
          <a:bodyPr wrap="square" lIns="91440" tIns="45720" rIns="91440" bIns="45720" rtlCol="0" anchor="t">
            <a:spAutoFit/>
          </a:bodyPr>
          <a:lstStyle/>
          <a:p>
            <a:pPr algn="ctr"/>
            <a:r>
              <a:rPr lang="en-ZA" b="1" dirty="0"/>
              <a:t>Data Privacy</a:t>
            </a:r>
            <a:endParaRPr lang="en-US" dirty="0"/>
          </a:p>
        </p:txBody>
      </p:sp>
      <p:sp>
        <p:nvSpPr>
          <p:cNvPr id="16" name="TextBox 15">
            <a:extLst>
              <a:ext uri="{FF2B5EF4-FFF2-40B4-BE49-F238E27FC236}">
                <a16:creationId xmlns:a16="http://schemas.microsoft.com/office/drawing/2014/main" id="{0093CFEE-89FE-108E-B5A5-41F0B4426F35}"/>
              </a:ext>
            </a:extLst>
          </p:cNvPr>
          <p:cNvSpPr txBox="1"/>
          <p:nvPr/>
        </p:nvSpPr>
        <p:spPr>
          <a:xfrm>
            <a:off x="891738" y="2759609"/>
            <a:ext cx="3235773" cy="1200329"/>
          </a:xfrm>
          <a:prstGeom prst="rect">
            <a:avLst/>
          </a:prstGeom>
          <a:noFill/>
        </p:spPr>
        <p:txBody>
          <a:bodyPr wrap="square" lIns="91440" tIns="45720" rIns="91440" bIns="45720" rtlCol="0" anchor="t">
            <a:spAutoFit/>
          </a:bodyPr>
          <a:lstStyle/>
          <a:p>
            <a:pPr algn="ctr">
              <a:tabLst>
                <a:tab pos="2689225" algn="l"/>
              </a:tabLst>
            </a:pPr>
            <a:r>
              <a:rPr lang="en-GB" sz="1200" i="1" dirty="0">
                <a:solidFill>
                  <a:srgbClr val="1F1F1F"/>
                </a:solidFill>
                <a:latin typeface="Google Sans"/>
              </a:rPr>
              <a:t>Not all have access to reliable internet or digital devices. Strategies are needed to ensure inclusivity.</a:t>
            </a:r>
          </a:p>
          <a:p>
            <a:pPr>
              <a:tabLst>
                <a:tab pos="2689225" algn="l"/>
              </a:tabLst>
            </a:pPr>
            <a:r>
              <a:rPr lang="en-GB" sz="1200" b="1" dirty="0">
                <a:solidFill>
                  <a:srgbClr val="1F1F1F"/>
                </a:solidFill>
                <a:latin typeface="Google Sans"/>
              </a:rPr>
              <a:t>- Internet Penetration in Malawi  - 24.4 % (2023) </a:t>
            </a:r>
          </a:p>
          <a:p>
            <a:pPr>
              <a:tabLst>
                <a:tab pos="2689225" algn="l"/>
              </a:tabLst>
            </a:pPr>
            <a:r>
              <a:rPr lang="en-GB" sz="1200" b="1" dirty="0">
                <a:solidFill>
                  <a:srgbClr val="1F1F1F"/>
                </a:solidFill>
                <a:latin typeface="Google Sans"/>
              </a:rPr>
              <a:t>   Affects mainly rural areas (access and use)</a:t>
            </a:r>
          </a:p>
          <a:p>
            <a:pPr>
              <a:tabLst>
                <a:tab pos="2689225" algn="l"/>
              </a:tabLst>
            </a:pPr>
            <a:r>
              <a:rPr lang="en-GB" sz="1200" b="1" dirty="0">
                <a:solidFill>
                  <a:srgbClr val="1F1F1F"/>
                </a:solidFill>
                <a:latin typeface="Google Sans"/>
              </a:rPr>
              <a:t>- Data must fall initiatives</a:t>
            </a:r>
          </a:p>
        </p:txBody>
      </p:sp>
      <p:sp>
        <p:nvSpPr>
          <p:cNvPr id="17" name="TextBox 16">
            <a:extLst>
              <a:ext uri="{FF2B5EF4-FFF2-40B4-BE49-F238E27FC236}">
                <a16:creationId xmlns:a16="http://schemas.microsoft.com/office/drawing/2014/main" id="{743E7888-5255-2278-DC5C-FBB85F0F1F7A}"/>
              </a:ext>
            </a:extLst>
          </p:cNvPr>
          <p:cNvSpPr txBox="1"/>
          <p:nvPr/>
        </p:nvSpPr>
        <p:spPr>
          <a:xfrm>
            <a:off x="4554111" y="2767524"/>
            <a:ext cx="3090929" cy="1569660"/>
          </a:xfrm>
          <a:prstGeom prst="rect">
            <a:avLst/>
          </a:prstGeom>
          <a:noFill/>
        </p:spPr>
        <p:txBody>
          <a:bodyPr wrap="square" lIns="91440" tIns="45720" rIns="91440" bIns="45720" rtlCol="0" anchor="t">
            <a:spAutoFit/>
          </a:bodyPr>
          <a:lstStyle/>
          <a:p>
            <a:pPr algn="ctr">
              <a:tabLst>
                <a:tab pos="2689225" algn="l"/>
              </a:tabLst>
            </a:pPr>
            <a:r>
              <a:rPr lang="en-GB" sz="1200" i="1" dirty="0">
                <a:solidFill>
                  <a:srgbClr val="1F1F1F"/>
                </a:solidFill>
                <a:latin typeface="Google Sans"/>
              </a:rPr>
              <a:t>Robust security measures (at both ends) are crucial to protect data and prevent cyberattacks.</a:t>
            </a:r>
          </a:p>
          <a:p>
            <a:pPr marL="171450" indent="-171450">
              <a:buFontTx/>
              <a:buChar char="-"/>
              <a:tabLst>
                <a:tab pos="2689225" algn="l"/>
              </a:tabLst>
            </a:pPr>
            <a:r>
              <a:rPr lang="en-GB" sz="1200" i="1" dirty="0">
                <a:solidFill>
                  <a:srgbClr val="1F1F1F"/>
                </a:solidFill>
                <a:latin typeface="Google Sans"/>
              </a:rPr>
              <a:t>National ICT Policy</a:t>
            </a:r>
          </a:p>
          <a:p>
            <a:pPr marL="171450" indent="-171450">
              <a:buFontTx/>
              <a:buChar char="-"/>
              <a:tabLst>
                <a:tab pos="2689225" algn="l"/>
              </a:tabLst>
            </a:pPr>
            <a:r>
              <a:rPr lang="en-GB" sz="1200" i="1" dirty="0">
                <a:solidFill>
                  <a:srgbClr val="1F1F1F"/>
                </a:solidFill>
                <a:latin typeface="Google Sans"/>
              </a:rPr>
              <a:t>National Cybersecurity Strategy</a:t>
            </a:r>
          </a:p>
          <a:p>
            <a:pPr marL="171450" indent="-171450">
              <a:buFontTx/>
              <a:buChar char="-"/>
              <a:tabLst>
                <a:tab pos="2689225" algn="l"/>
              </a:tabLst>
            </a:pPr>
            <a:r>
              <a:rPr lang="en-GB" sz="1200" i="1" dirty="0">
                <a:solidFill>
                  <a:srgbClr val="1F1F1F"/>
                </a:solidFill>
                <a:latin typeface="Google Sans"/>
              </a:rPr>
              <a:t>Electronic Transactions and Cybersecurity Act of 2016</a:t>
            </a:r>
          </a:p>
          <a:p>
            <a:pPr algn="ctr">
              <a:tabLst>
                <a:tab pos="2689225" algn="l"/>
              </a:tabLst>
            </a:pPr>
            <a:endParaRPr lang="en-GB" sz="1200" i="1" u="none" strike="noStrike" dirty="0">
              <a:solidFill>
                <a:srgbClr val="1F1F1F"/>
              </a:solidFill>
              <a:effectLst/>
              <a:latin typeface="Google Sans"/>
            </a:endParaRPr>
          </a:p>
        </p:txBody>
      </p:sp>
      <p:sp>
        <p:nvSpPr>
          <p:cNvPr id="18" name="TextBox 17">
            <a:extLst>
              <a:ext uri="{FF2B5EF4-FFF2-40B4-BE49-F238E27FC236}">
                <a16:creationId xmlns:a16="http://schemas.microsoft.com/office/drawing/2014/main" id="{08632A76-0BF6-3DCE-0A18-1CD58880F55D}"/>
              </a:ext>
            </a:extLst>
          </p:cNvPr>
          <p:cNvSpPr txBox="1"/>
          <p:nvPr/>
        </p:nvSpPr>
        <p:spPr>
          <a:xfrm>
            <a:off x="1922266" y="4826701"/>
            <a:ext cx="3438596" cy="1569660"/>
          </a:xfrm>
          <a:prstGeom prst="rect">
            <a:avLst/>
          </a:prstGeom>
          <a:noFill/>
        </p:spPr>
        <p:txBody>
          <a:bodyPr wrap="square" lIns="91440" tIns="45720" rIns="91440" bIns="45720" rtlCol="0" anchor="t">
            <a:spAutoFit/>
          </a:bodyPr>
          <a:lstStyle/>
          <a:p>
            <a:pPr algn="ctr">
              <a:tabLst>
                <a:tab pos="2689225" algn="l"/>
              </a:tabLst>
            </a:pPr>
            <a:r>
              <a:rPr lang="en-GB" sz="1200" i="1" dirty="0">
                <a:solidFill>
                  <a:srgbClr val="1F1F1F"/>
                </a:solidFill>
                <a:latin typeface="Google Sans"/>
              </a:rPr>
              <a:t>Transitioning to digital services requires effective communication and support for intended users  and administration staff.</a:t>
            </a:r>
          </a:p>
          <a:p>
            <a:pPr algn="ctr">
              <a:tabLst>
                <a:tab pos="2689225" algn="l"/>
              </a:tabLst>
            </a:pPr>
            <a:endParaRPr lang="en-GB" sz="1200" i="1" dirty="0">
              <a:solidFill>
                <a:srgbClr val="1F1F1F"/>
              </a:solidFill>
              <a:latin typeface="Google Sans"/>
            </a:endParaRPr>
          </a:p>
          <a:p>
            <a:pPr marL="171450" indent="-171450">
              <a:buFontTx/>
              <a:buChar char="-"/>
              <a:tabLst>
                <a:tab pos="2689225" algn="l"/>
              </a:tabLst>
            </a:pPr>
            <a:r>
              <a:rPr lang="en-ZA" sz="1200" dirty="0"/>
              <a:t>Capacity building &amp; massive stakeholder engagement</a:t>
            </a:r>
            <a:endParaRPr lang="en-GB" sz="1200" i="1" dirty="0">
              <a:solidFill>
                <a:srgbClr val="1F1F1F"/>
              </a:solidFill>
              <a:latin typeface="Google Sans"/>
            </a:endParaRPr>
          </a:p>
          <a:p>
            <a:pPr marL="171450" indent="-171450">
              <a:buFontTx/>
              <a:buChar char="-"/>
              <a:tabLst>
                <a:tab pos="2689225" algn="l"/>
              </a:tabLst>
            </a:pPr>
            <a:r>
              <a:rPr lang="en-GB" sz="1200" i="1" dirty="0">
                <a:solidFill>
                  <a:srgbClr val="1F1F1F"/>
                </a:solidFill>
                <a:latin typeface="Google Sans"/>
              </a:rPr>
              <a:t>Change Management Strategy</a:t>
            </a:r>
          </a:p>
          <a:p>
            <a:pPr marL="171450" indent="-171450">
              <a:buFontTx/>
              <a:buChar char="-"/>
              <a:tabLst>
                <a:tab pos="2689225" algn="l"/>
              </a:tabLst>
            </a:pPr>
            <a:r>
              <a:rPr lang="en-GB" sz="1200" i="1" dirty="0">
                <a:solidFill>
                  <a:srgbClr val="1F1F1F"/>
                </a:solidFill>
                <a:latin typeface="Google Sans"/>
              </a:rPr>
              <a:t>Culture Change Initiative</a:t>
            </a:r>
          </a:p>
        </p:txBody>
      </p:sp>
      <p:sp>
        <p:nvSpPr>
          <p:cNvPr id="19" name="TextBox 18">
            <a:extLst>
              <a:ext uri="{FF2B5EF4-FFF2-40B4-BE49-F238E27FC236}">
                <a16:creationId xmlns:a16="http://schemas.microsoft.com/office/drawing/2014/main" id="{039EEE2D-8588-DDB6-30E9-6261046970EA}"/>
              </a:ext>
            </a:extLst>
          </p:cNvPr>
          <p:cNvSpPr txBox="1"/>
          <p:nvPr/>
        </p:nvSpPr>
        <p:spPr>
          <a:xfrm>
            <a:off x="8027067" y="2767524"/>
            <a:ext cx="3090929" cy="1200329"/>
          </a:xfrm>
          <a:prstGeom prst="rect">
            <a:avLst/>
          </a:prstGeom>
          <a:noFill/>
        </p:spPr>
        <p:txBody>
          <a:bodyPr wrap="square" lIns="91440" tIns="45720" rIns="91440" bIns="45720" rtlCol="0" anchor="t">
            <a:spAutoFit/>
          </a:bodyPr>
          <a:lstStyle/>
          <a:p>
            <a:pPr algn="ctr">
              <a:tabLst>
                <a:tab pos="2689225" algn="l"/>
              </a:tabLst>
            </a:pPr>
            <a:r>
              <a:rPr lang="en-GB" sz="1200" i="1" dirty="0">
                <a:solidFill>
                  <a:srgbClr val="1F1F1F"/>
                </a:solidFill>
                <a:latin typeface="Google Sans"/>
              </a:rPr>
              <a:t>Clear data privacy policies and regulations are essential to build trust with taxpayers.</a:t>
            </a:r>
          </a:p>
          <a:p>
            <a:pPr algn="ctr">
              <a:tabLst>
                <a:tab pos="2689225" algn="l"/>
              </a:tabLst>
            </a:pPr>
            <a:endParaRPr lang="en-GB" sz="1200" i="1" dirty="0">
              <a:solidFill>
                <a:srgbClr val="1F1F1F"/>
              </a:solidFill>
              <a:latin typeface="Google Sans"/>
            </a:endParaRPr>
          </a:p>
          <a:p>
            <a:pPr marL="171450" indent="-171450" algn="ctr">
              <a:buFontTx/>
              <a:buChar char="-"/>
              <a:tabLst>
                <a:tab pos="2689225" algn="l"/>
              </a:tabLst>
            </a:pPr>
            <a:r>
              <a:rPr lang="en-GB" sz="1200" b="1" i="1" dirty="0">
                <a:solidFill>
                  <a:srgbClr val="1F1F1F"/>
                </a:solidFill>
                <a:latin typeface="Google Sans"/>
              </a:rPr>
              <a:t>Malawi Data Protection ACT of 2023</a:t>
            </a:r>
          </a:p>
          <a:p>
            <a:pPr marL="171450" indent="-171450" algn="ctr">
              <a:buFontTx/>
              <a:buChar char="-"/>
              <a:tabLst>
                <a:tab pos="2689225" algn="l"/>
              </a:tabLst>
            </a:pPr>
            <a:r>
              <a:rPr lang="en-GB" sz="1200" i="1" dirty="0">
                <a:solidFill>
                  <a:srgbClr val="1F1F1F"/>
                </a:solidFill>
                <a:latin typeface="Google Sans"/>
              </a:rPr>
              <a:t>Accuracy, Storage limitation, Integrity and Confidentiality</a:t>
            </a:r>
          </a:p>
        </p:txBody>
      </p:sp>
      <p:pic>
        <p:nvPicPr>
          <p:cNvPr id="3" name="Picture 2" descr="Digital divide - Free people icons">
            <a:extLst>
              <a:ext uri="{FF2B5EF4-FFF2-40B4-BE49-F238E27FC236}">
                <a16:creationId xmlns:a16="http://schemas.microsoft.com/office/drawing/2014/main" id="{64CB4523-9489-9D9A-DC48-7416F334FBD0}"/>
              </a:ext>
            </a:extLst>
          </p:cNvPr>
          <p:cNvPicPr>
            <a:picLocks noChangeAspect="1"/>
          </p:cNvPicPr>
          <p:nvPr/>
        </p:nvPicPr>
        <p:blipFill>
          <a:blip r:embed="rId3"/>
          <a:stretch>
            <a:fillRect/>
          </a:stretch>
        </p:blipFill>
        <p:spPr>
          <a:xfrm>
            <a:off x="351115" y="2638166"/>
            <a:ext cx="552451" cy="504826"/>
          </a:xfrm>
          <a:prstGeom prst="rect">
            <a:avLst/>
          </a:prstGeom>
        </p:spPr>
      </p:pic>
      <p:pic>
        <p:nvPicPr>
          <p:cNvPr id="4" name="Picture 3" descr="Cyber security - Free technology icons">
            <a:extLst>
              <a:ext uri="{FF2B5EF4-FFF2-40B4-BE49-F238E27FC236}">
                <a16:creationId xmlns:a16="http://schemas.microsoft.com/office/drawing/2014/main" id="{ADA45BC2-8035-7D0C-A3D3-59E0B4ED2884}"/>
              </a:ext>
            </a:extLst>
          </p:cNvPr>
          <p:cNvPicPr>
            <a:picLocks noChangeAspect="1"/>
          </p:cNvPicPr>
          <p:nvPr/>
        </p:nvPicPr>
        <p:blipFill>
          <a:blip r:embed="rId4"/>
          <a:stretch>
            <a:fillRect/>
          </a:stretch>
        </p:blipFill>
        <p:spPr>
          <a:xfrm>
            <a:off x="7409658" y="2081341"/>
            <a:ext cx="623888" cy="659606"/>
          </a:xfrm>
          <a:prstGeom prst="rect">
            <a:avLst/>
          </a:prstGeom>
        </p:spPr>
      </p:pic>
      <p:pic>
        <p:nvPicPr>
          <p:cNvPr id="5" name="Picture 4" descr="Data, policy, privacy, security icon - Download on Iconfinder">
            <a:extLst>
              <a:ext uri="{FF2B5EF4-FFF2-40B4-BE49-F238E27FC236}">
                <a16:creationId xmlns:a16="http://schemas.microsoft.com/office/drawing/2014/main" id="{F83F03B5-5D43-165C-0990-4272D9074A06}"/>
              </a:ext>
            </a:extLst>
          </p:cNvPr>
          <p:cNvPicPr>
            <a:picLocks noChangeAspect="1"/>
          </p:cNvPicPr>
          <p:nvPr/>
        </p:nvPicPr>
        <p:blipFill>
          <a:blip r:embed="rId5"/>
          <a:stretch>
            <a:fillRect/>
          </a:stretch>
        </p:blipFill>
        <p:spPr>
          <a:xfrm>
            <a:off x="11149856" y="2401593"/>
            <a:ext cx="492919" cy="516731"/>
          </a:xfrm>
          <a:prstGeom prst="rect">
            <a:avLst/>
          </a:prstGeom>
        </p:spPr>
      </p:pic>
      <p:pic>
        <p:nvPicPr>
          <p:cNvPr id="10" name="Picture 9" descr="Change Management - Free professions and jobs icons">
            <a:extLst>
              <a:ext uri="{FF2B5EF4-FFF2-40B4-BE49-F238E27FC236}">
                <a16:creationId xmlns:a16="http://schemas.microsoft.com/office/drawing/2014/main" id="{1D0811B1-6081-049A-E0BA-5D69B255308F}"/>
              </a:ext>
            </a:extLst>
          </p:cNvPr>
          <p:cNvPicPr>
            <a:picLocks noChangeAspect="1"/>
          </p:cNvPicPr>
          <p:nvPr/>
        </p:nvPicPr>
        <p:blipFill>
          <a:blip r:embed="rId6"/>
          <a:stretch>
            <a:fillRect/>
          </a:stretch>
        </p:blipFill>
        <p:spPr>
          <a:xfrm>
            <a:off x="1237962" y="4607246"/>
            <a:ext cx="641131" cy="606098"/>
          </a:xfrm>
          <a:prstGeom prst="rect">
            <a:avLst/>
          </a:prstGeom>
        </p:spPr>
      </p:pic>
      <p:sp>
        <p:nvSpPr>
          <p:cNvPr id="15" name="Title 1">
            <a:extLst>
              <a:ext uri="{FF2B5EF4-FFF2-40B4-BE49-F238E27FC236}">
                <a16:creationId xmlns:a16="http://schemas.microsoft.com/office/drawing/2014/main" id="{16CD0512-D74D-62CE-2210-6B13F30EDA94}"/>
              </a:ext>
            </a:extLst>
          </p:cNvPr>
          <p:cNvSpPr txBox="1">
            <a:spLocks/>
          </p:cNvSpPr>
          <p:nvPr/>
        </p:nvSpPr>
        <p:spPr>
          <a:xfrm>
            <a:off x="340242" y="1442612"/>
            <a:ext cx="11013558" cy="60505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i="1" dirty="0">
                <a:latin typeface="Aharoni" panose="02010803020104030203" pitchFamily="2" charset="-79"/>
                <a:cs typeface="Aharoni" panose="02010803020104030203" pitchFamily="2" charset="-79"/>
              </a:rPr>
              <a:t>14. Key Considerations </a:t>
            </a:r>
            <a:endParaRPr lang="en-MW" sz="2400" b="1" i="1" dirty="0">
              <a:latin typeface="Aharoni" panose="02010803020104030203" pitchFamily="2" charset="-79"/>
              <a:cs typeface="Aharoni" panose="02010803020104030203" pitchFamily="2" charset="-79"/>
            </a:endParaRPr>
          </a:p>
        </p:txBody>
      </p:sp>
      <p:sp>
        <p:nvSpPr>
          <p:cNvPr id="23" name="Rectangle: Rounded Corners 24">
            <a:extLst>
              <a:ext uri="{FF2B5EF4-FFF2-40B4-BE49-F238E27FC236}">
                <a16:creationId xmlns:a16="http://schemas.microsoft.com/office/drawing/2014/main" id="{13E0364F-C0AB-D473-7EC2-8BC83CAFC82C}"/>
              </a:ext>
            </a:extLst>
          </p:cNvPr>
          <p:cNvSpPr/>
          <p:nvPr/>
        </p:nvSpPr>
        <p:spPr>
          <a:xfrm>
            <a:off x="9184697" y="4264427"/>
            <a:ext cx="974192" cy="721198"/>
          </a:xfrm>
          <a:prstGeom prst="roundRect">
            <a:avLst>
              <a:gd name="adj" fmla="val 24600"/>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4" name="Rectangle: Rounded Corners 6">
            <a:extLst>
              <a:ext uri="{FF2B5EF4-FFF2-40B4-BE49-F238E27FC236}">
                <a16:creationId xmlns:a16="http://schemas.microsoft.com/office/drawing/2014/main" id="{23DD84DC-BFC9-34F1-7408-27E98AE3CE58}"/>
              </a:ext>
            </a:extLst>
          </p:cNvPr>
          <p:cNvSpPr/>
          <p:nvPr/>
        </p:nvSpPr>
        <p:spPr>
          <a:xfrm>
            <a:off x="6831138" y="4608000"/>
            <a:ext cx="3090928" cy="1724618"/>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6" name="TextBox 25">
            <a:extLst>
              <a:ext uri="{FF2B5EF4-FFF2-40B4-BE49-F238E27FC236}">
                <a16:creationId xmlns:a16="http://schemas.microsoft.com/office/drawing/2014/main" id="{7D8C8930-E8BE-36E5-2F88-BA55D71FE24F}"/>
              </a:ext>
            </a:extLst>
          </p:cNvPr>
          <p:cNvSpPr txBox="1"/>
          <p:nvPr/>
        </p:nvSpPr>
        <p:spPr>
          <a:xfrm>
            <a:off x="6831137" y="4870144"/>
            <a:ext cx="3090929" cy="1200329"/>
          </a:xfrm>
          <a:prstGeom prst="rect">
            <a:avLst/>
          </a:prstGeom>
          <a:noFill/>
        </p:spPr>
        <p:txBody>
          <a:bodyPr wrap="square" lIns="91440" tIns="45720" rIns="91440" bIns="45720" rtlCol="0" anchor="t">
            <a:spAutoFit/>
          </a:bodyPr>
          <a:lstStyle/>
          <a:p>
            <a:pPr algn="ctr"/>
            <a:r>
              <a:rPr lang="en-ZA" dirty="0"/>
              <a:t>Significant investment in digital infrastructure</a:t>
            </a:r>
          </a:p>
          <a:p>
            <a:pPr algn="ctr"/>
            <a:endParaRPr lang="en-ZA" dirty="0"/>
          </a:p>
          <a:p>
            <a:pPr algn="ctr"/>
            <a:r>
              <a:rPr lang="en-ZA" dirty="0"/>
              <a:t>People : ICT Professional Ethics</a:t>
            </a:r>
            <a:endParaRPr lang="en-MW" dirty="0"/>
          </a:p>
        </p:txBody>
      </p:sp>
      <p:pic>
        <p:nvPicPr>
          <p:cNvPr id="30" name="Picture 29" descr="Cyber security - Free technology icons">
            <a:extLst>
              <a:ext uri="{FF2B5EF4-FFF2-40B4-BE49-F238E27FC236}">
                <a16:creationId xmlns:a16="http://schemas.microsoft.com/office/drawing/2014/main" id="{E83BCBDB-8DED-7762-CBC8-4A1BEA9F541C}"/>
              </a:ext>
            </a:extLst>
          </p:cNvPr>
          <p:cNvPicPr>
            <a:picLocks noChangeAspect="1"/>
          </p:cNvPicPr>
          <p:nvPr/>
        </p:nvPicPr>
        <p:blipFill>
          <a:blip r:embed="rId4"/>
          <a:stretch>
            <a:fillRect/>
          </a:stretch>
        </p:blipFill>
        <p:spPr>
          <a:xfrm>
            <a:off x="9581499" y="4244952"/>
            <a:ext cx="623888" cy="659606"/>
          </a:xfrm>
          <a:prstGeom prst="rect">
            <a:avLst/>
          </a:prstGeom>
        </p:spPr>
      </p:pic>
    </p:spTree>
    <p:extLst>
      <p:ext uri="{BB962C8B-B14F-4D97-AF65-F5344CB8AC3E}">
        <p14:creationId xmlns:p14="http://schemas.microsoft.com/office/powerpoint/2010/main" val="116140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5" grpId="0" animBg="1"/>
      <p:bldP spid="21" grpId="0" animBg="1"/>
      <p:bldP spid="6" grpId="0" animBg="1"/>
      <p:bldP spid="7" grpId="0" animBg="1"/>
      <p:bldP spid="8" grpId="0" animBg="1"/>
      <p:bldP spid="9" grpId="0" animBg="1"/>
      <p:bldP spid="11" grpId="0"/>
      <p:bldP spid="12" grpId="0"/>
      <p:bldP spid="13" grpId="0"/>
      <p:bldP spid="14" grpId="0"/>
      <p:bldP spid="16" grpId="0"/>
      <p:bldP spid="17" grpId="0"/>
      <p:bldP spid="18" grpId="0"/>
      <p:bldP spid="19" grpId="0"/>
      <p:bldP spid="23" grpId="0" animBg="1"/>
      <p:bldP spid="2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titude, thank you, thanks, boards icon - Download on Iconfinder">
            <a:extLst>
              <a:ext uri="{FF2B5EF4-FFF2-40B4-BE49-F238E27FC236}">
                <a16:creationId xmlns:a16="http://schemas.microsoft.com/office/drawing/2014/main" id="{18D98A1A-3251-2037-43B8-2DC4FD244CC7}"/>
              </a:ext>
            </a:extLst>
          </p:cNvPr>
          <p:cNvPicPr>
            <a:picLocks noChangeAspect="1"/>
          </p:cNvPicPr>
          <p:nvPr/>
        </p:nvPicPr>
        <p:blipFill>
          <a:blip r:embed="rId3"/>
          <a:stretch>
            <a:fillRect/>
          </a:stretch>
        </p:blipFill>
        <p:spPr>
          <a:xfrm>
            <a:off x="3812721" y="1717221"/>
            <a:ext cx="4362450" cy="4362450"/>
          </a:xfrm>
          <a:prstGeom prst="rect">
            <a:avLst/>
          </a:prstGeom>
        </p:spPr>
      </p:pic>
      <p:sp>
        <p:nvSpPr>
          <p:cNvPr id="2" name="TextBox 1">
            <a:extLst>
              <a:ext uri="{FF2B5EF4-FFF2-40B4-BE49-F238E27FC236}">
                <a16:creationId xmlns:a16="http://schemas.microsoft.com/office/drawing/2014/main" id="{CA762C03-AB23-8376-F76A-F38035B14163}"/>
              </a:ext>
            </a:extLst>
          </p:cNvPr>
          <p:cNvSpPr txBox="1"/>
          <p:nvPr/>
        </p:nvSpPr>
        <p:spPr>
          <a:xfrm rot="676263">
            <a:off x="1016000" y="4472939"/>
            <a:ext cx="2796721" cy="830997"/>
          </a:xfrm>
          <a:prstGeom prst="rect">
            <a:avLst/>
          </a:prstGeom>
          <a:noFill/>
        </p:spPr>
        <p:txBody>
          <a:bodyPr wrap="square" rtlCol="0">
            <a:spAutoFit/>
          </a:bodyPr>
          <a:lstStyle/>
          <a:p>
            <a:r>
              <a:rPr lang="en-MW" sz="4800" b="1" dirty="0">
                <a:solidFill>
                  <a:srgbClr val="008000"/>
                </a:solidFill>
              </a:rPr>
              <a:t>Zikomo</a:t>
            </a:r>
          </a:p>
        </p:txBody>
      </p:sp>
      <p:sp>
        <p:nvSpPr>
          <p:cNvPr id="3" name="TextBox 2">
            <a:extLst>
              <a:ext uri="{FF2B5EF4-FFF2-40B4-BE49-F238E27FC236}">
                <a16:creationId xmlns:a16="http://schemas.microsoft.com/office/drawing/2014/main" id="{9653C1C0-F03E-3BE0-FF32-8E7BAFCE89AC}"/>
              </a:ext>
            </a:extLst>
          </p:cNvPr>
          <p:cNvSpPr txBox="1"/>
          <p:nvPr/>
        </p:nvSpPr>
        <p:spPr>
          <a:xfrm rot="20990235">
            <a:off x="8284044" y="4500936"/>
            <a:ext cx="2895600" cy="830997"/>
          </a:xfrm>
          <a:prstGeom prst="rect">
            <a:avLst/>
          </a:prstGeom>
          <a:noFill/>
        </p:spPr>
        <p:txBody>
          <a:bodyPr wrap="square" rtlCol="0">
            <a:spAutoFit/>
          </a:bodyPr>
          <a:lstStyle/>
          <a:p>
            <a:r>
              <a:rPr lang="en-MW" sz="4800" b="1" dirty="0">
                <a:solidFill>
                  <a:srgbClr val="008000"/>
                </a:solidFill>
              </a:rPr>
              <a:t>Kwambiri</a:t>
            </a:r>
            <a:endParaRPr lang="en-MW" b="1" dirty="0">
              <a:solidFill>
                <a:srgbClr val="008000"/>
              </a:solidFill>
            </a:endParaRPr>
          </a:p>
        </p:txBody>
      </p:sp>
    </p:spTree>
    <p:extLst>
      <p:ext uri="{BB962C8B-B14F-4D97-AF65-F5344CB8AC3E}">
        <p14:creationId xmlns:p14="http://schemas.microsoft.com/office/powerpoint/2010/main" val="213991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DF2B89-9CF8-8E1C-59BF-F999DE987DB1}"/>
              </a:ext>
            </a:extLst>
          </p:cNvPr>
          <p:cNvSpPr txBox="1">
            <a:spLocks/>
          </p:cNvSpPr>
          <p:nvPr/>
        </p:nvSpPr>
        <p:spPr>
          <a:xfrm>
            <a:off x="838199" y="1457726"/>
            <a:ext cx="10985205" cy="605051"/>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dirty="0">
                <a:latin typeface="Anton" pitchFamily="2" charset="0"/>
              </a:rPr>
              <a:t>Contents</a:t>
            </a:r>
            <a:endParaRPr lang="en-MW" sz="2800" dirty="0">
              <a:latin typeface="Anton" pitchFamily="2" charset="0"/>
            </a:endParaRPr>
          </a:p>
        </p:txBody>
      </p:sp>
      <p:sp>
        <p:nvSpPr>
          <p:cNvPr id="9" name="TextBox 8">
            <a:extLst>
              <a:ext uri="{FF2B5EF4-FFF2-40B4-BE49-F238E27FC236}">
                <a16:creationId xmlns:a16="http://schemas.microsoft.com/office/drawing/2014/main" id="{89FFE126-B9FE-6F33-EA20-BF66568B0310}"/>
              </a:ext>
            </a:extLst>
          </p:cNvPr>
          <p:cNvSpPr txBox="1"/>
          <p:nvPr/>
        </p:nvSpPr>
        <p:spPr>
          <a:xfrm>
            <a:off x="968177" y="2120608"/>
            <a:ext cx="10855227" cy="4678204"/>
          </a:xfrm>
          <a:prstGeom prst="rect">
            <a:avLst/>
          </a:prstGeom>
          <a:noFill/>
        </p:spPr>
        <p:txBody>
          <a:bodyPr wrap="square" rtlCol="0">
            <a:spAutoFit/>
          </a:bodyPr>
          <a:lstStyle/>
          <a:p>
            <a:pPr marL="514350" indent="-514350" algn="just">
              <a:spcBef>
                <a:spcPts val="600"/>
              </a:spcBef>
              <a:buFont typeface="+mj-lt"/>
              <a:buAutoNum type="arabicPeriod"/>
            </a:pPr>
            <a:r>
              <a:rPr lang="en-ZA" sz="1600" dirty="0">
                <a:latin typeface="Baskerville Old Face" panose="02020602080505020303" pitchFamily="18" charset="77"/>
                <a:ea typeface="Helvetica Neue" panose="02000503000000020004" pitchFamily="2" charset="0"/>
                <a:cs typeface="Helvetica Neue" panose="02000503000000020004" pitchFamily="2" charset="0"/>
              </a:rPr>
              <a:t>Introduction</a:t>
            </a:r>
            <a:endParaRPr lang="en-GB" sz="1600" dirty="0">
              <a:latin typeface="Baskerville Old Face" panose="02020602080505020303" pitchFamily="18" charset="77"/>
              <a:ea typeface="Helvetica Neue" panose="02000503000000020004" pitchFamily="2" charset="0"/>
              <a:cs typeface="Helvetica Neue" panose="02000503000000020004" pitchFamily="2" charset="0"/>
            </a:endParaRP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Power of Digital Transformation in the context of a Revenue Administration</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Understanding Current Tax Administration Landscape in Malawi</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Malawi Domestic Revenue Mobilisation Strategy Principles</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Role of Malawi Revenue Authority (MRA) in Economic Empowerment</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Need for an Efficient MRA</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Challenges faced by the Malawi Tax System</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need for Tax Compliance</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How can Digital Transformation revolutionise the Malawi Revenue Authority and lead to Economic Empowerment</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Ways in Which Digital Technologies have </a:t>
            </a:r>
            <a:r>
              <a:rPr lang="en-GB" sz="1600" dirty="0" err="1">
                <a:latin typeface="Baskerville Old Face" panose="02020602080505020303" pitchFamily="18" charset="77"/>
                <a:ea typeface="Helvetica Neue" panose="02000503000000020004" pitchFamily="2" charset="0"/>
                <a:cs typeface="Helvetica Neue" panose="02000503000000020004" pitchFamily="2" charset="0"/>
              </a:rPr>
              <a:t>Revolutionalised</a:t>
            </a:r>
            <a:r>
              <a:rPr lang="en-GB" sz="1600" dirty="0">
                <a:latin typeface="Baskerville Old Face" panose="02020602080505020303" pitchFamily="18" charset="77"/>
                <a:ea typeface="Helvetica Neue" panose="02000503000000020004" pitchFamily="2" charset="0"/>
                <a:cs typeface="Helvetica Neue" panose="02000503000000020004" pitchFamily="2" charset="0"/>
              </a:rPr>
              <a:t> MRA</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Sampling the MRA Digital Journey So far</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Achievement after digitising filing, Declaration, Payment and Compliance processes</a:t>
            </a:r>
          </a:p>
          <a:p>
            <a:pPr marL="514350" indent="-514350" algn="just">
              <a:spcBef>
                <a:spcPts val="600"/>
              </a:spcBef>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The Future of Revenue Administration</a:t>
            </a:r>
          </a:p>
          <a:p>
            <a:pPr marL="514350" indent="-514350" algn="just">
              <a:buFont typeface="+mj-lt"/>
              <a:buAutoNum type="arabicPeriod"/>
            </a:pPr>
            <a:r>
              <a:rPr lang="en-GB" sz="1600" dirty="0">
                <a:latin typeface="Baskerville Old Face" panose="02020602080505020303" pitchFamily="18" charset="77"/>
                <a:ea typeface="Helvetica Neue" panose="02000503000000020004" pitchFamily="2" charset="0"/>
                <a:cs typeface="Helvetica Neue" panose="02000503000000020004" pitchFamily="2" charset="0"/>
              </a:rPr>
              <a:t>Key Considerations</a:t>
            </a:r>
          </a:p>
          <a:p>
            <a:pPr marL="800100" lvl="1" indent="-342900">
              <a:buAutoNum type="arabicParenR"/>
            </a:pPr>
            <a:endParaRPr lang="en-MW" sz="1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240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B53BBCBF-08C7-B308-47E2-88D83D7A7067}"/>
              </a:ext>
            </a:extLst>
          </p:cNvPr>
          <p:cNvSpPr/>
          <p:nvPr/>
        </p:nvSpPr>
        <p:spPr>
          <a:xfrm>
            <a:off x="9512568" y="2924944"/>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5" name="Rectangle: Rounded Corners 34">
            <a:extLst>
              <a:ext uri="{FF2B5EF4-FFF2-40B4-BE49-F238E27FC236}">
                <a16:creationId xmlns:a16="http://schemas.microsoft.com/office/drawing/2014/main" id="{90E353AB-E008-A84B-BCF7-868D0B3DEDA7}"/>
              </a:ext>
            </a:extLst>
          </p:cNvPr>
          <p:cNvSpPr/>
          <p:nvPr/>
        </p:nvSpPr>
        <p:spPr>
          <a:xfrm>
            <a:off x="7361674" y="2924944"/>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2" name="Rectangle: Rounded Corners 11">
            <a:extLst>
              <a:ext uri="{FF2B5EF4-FFF2-40B4-BE49-F238E27FC236}">
                <a16:creationId xmlns:a16="http://schemas.microsoft.com/office/drawing/2014/main" id="{8978D109-821C-5114-4AF3-9624BF2133A3}"/>
              </a:ext>
            </a:extLst>
          </p:cNvPr>
          <p:cNvSpPr/>
          <p:nvPr/>
        </p:nvSpPr>
        <p:spPr>
          <a:xfrm>
            <a:off x="883215" y="2942091"/>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 name="Title 1">
            <a:extLst>
              <a:ext uri="{FF2B5EF4-FFF2-40B4-BE49-F238E27FC236}">
                <a16:creationId xmlns:a16="http://schemas.microsoft.com/office/drawing/2014/main" id="{60A3DB13-3CAC-EC20-04A4-48D02B34A06A}"/>
              </a:ext>
            </a:extLst>
          </p:cNvPr>
          <p:cNvSpPr>
            <a:spLocks noGrp="1"/>
          </p:cNvSpPr>
          <p:nvPr>
            <p:ph type="title"/>
          </p:nvPr>
        </p:nvSpPr>
        <p:spPr>
          <a:solidFill>
            <a:schemeClr val="accent5">
              <a:lumMod val="20000"/>
              <a:lumOff val="80000"/>
            </a:schemeClr>
          </a:solidFill>
          <a:ln>
            <a:noFill/>
          </a:ln>
        </p:spPr>
        <p:txBody>
          <a:bodyPr>
            <a:normAutofit/>
          </a:bodyPr>
          <a:lstStyle/>
          <a:p>
            <a:r>
              <a:rPr lang="en-ZA" sz="2400" b="1" i="1" dirty="0">
                <a:latin typeface="Aharoni" panose="02010803020104030203" pitchFamily="2" charset="-79"/>
                <a:cs typeface="Aharoni" panose="02010803020104030203" pitchFamily="2" charset="-79"/>
              </a:rPr>
              <a:t>1.	 Introduction</a:t>
            </a:r>
            <a:endParaRPr lang="en-MW" sz="2400" b="1" i="1" dirty="0">
              <a:latin typeface="Aharoni" panose="02010803020104030203" pitchFamily="2" charset="-79"/>
              <a:cs typeface="Aharoni" panose="02010803020104030203" pitchFamily="2" charset="-79"/>
            </a:endParaRPr>
          </a:p>
        </p:txBody>
      </p:sp>
      <p:pic>
        <p:nvPicPr>
          <p:cNvPr id="4" name="Picture 3" descr="Crossroads Icons - Free SVG &amp; PNG Crossroads Images - Noun ...">
            <a:extLst>
              <a:ext uri="{FF2B5EF4-FFF2-40B4-BE49-F238E27FC236}">
                <a16:creationId xmlns:a16="http://schemas.microsoft.com/office/drawing/2014/main" id="{E4042827-4D60-2D14-EF5C-082AD00DE001}"/>
              </a:ext>
            </a:extLst>
          </p:cNvPr>
          <p:cNvPicPr>
            <a:picLocks noChangeAspect="1"/>
          </p:cNvPicPr>
          <p:nvPr/>
        </p:nvPicPr>
        <p:blipFill>
          <a:blip r:embed="rId3"/>
          <a:stretch>
            <a:fillRect/>
          </a:stretch>
        </p:blipFill>
        <p:spPr>
          <a:xfrm>
            <a:off x="1286533" y="5086667"/>
            <a:ext cx="1182329" cy="1129104"/>
          </a:xfrm>
          <a:prstGeom prst="rect">
            <a:avLst/>
          </a:prstGeom>
        </p:spPr>
      </p:pic>
      <p:pic>
        <p:nvPicPr>
          <p:cNvPr id="5" name="Picture 4" descr="Paper - Free education icons">
            <a:extLst>
              <a:ext uri="{FF2B5EF4-FFF2-40B4-BE49-F238E27FC236}">
                <a16:creationId xmlns:a16="http://schemas.microsoft.com/office/drawing/2014/main" id="{5A3E2367-DFEB-1D69-2C65-CB5FEB6A5B43}"/>
              </a:ext>
            </a:extLst>
          </p:cNvPr>
          <p:cNvPicPr>
            <a:picLocks noChangeAspect="1"/>
          </p:cNvPicPr>
          <p:nvPr/>
        </p:nvPicPr>
        <p:blipFill>
          <a:blip r:embed="rId4"/>
          <a:stretch>
            <a:fillRect/>
          </a:stretch>
        </p:blipFill>
        <p:spPr>
          <a:xfrm>
            <a:off x="6160160" y="3891278"/>
            <a:ext cx="641556" cy="653846"/>
          </a:xfrm>
          <a:prstGeom prst="rect">
            <a:avLst/>
          </a:prstGeom>
        </p:spPr>
      </p:pic>
      <p:pic>
        <p:nvPicPr>
          <p:cNvPr id="6" name="Picture 5" descr="Paradigm Icons - Free SVG &amp; PNG Paradigm Images - Noun Project">
            <a:extLst>
              <a:ext uri="{FF2B5EF4-FFF2-40B4-BE49-F238E27FC236}">
                <a16:creationId xmlns:a16="http://schemas.microsoft.com/office/drawing/2014/main" id="{62B30D9B-7768-AFAC-9ED7-F2AF5CA904B9}"/>
              </a:ext>
            </a:extLst>
          </p:cNvPr>
          <p:cNvPicPr>
            <a:picLocks noChangeAspect="1"/>
          </p:cNvPicPr>
          <p:nvPr/>
        </p:nvPicPr>
        <p:blipFill>
          <a:blip r:embed="rId5"/>
          <a:stretch>
            <a:fillRect/>
          </a:stretch>
        </p:blipFill>
        <p:spPr>
          <a:xfrm>
            <a:off x="5508843" y="4819935"/>
            <a:ext cx="972095" cy="1003131"/>
          </a:xfrm>
          <a:prstGeom prst="rect">
            <a:avLst/>
          </a:prstGeom>
        </p:spPr>
      </p:pic>
      <p:pic>
        <p:nvPicPr>
          <p:cNvPr id="8" name="Picture 7" descr="Harness the Power of Technology and ...">
            <a:extLst>
              <a:ext uri="{FF2B5EF4-FFF2-40B4-BE49-F238E27FC236}">
                <a16:creationId xmlns:a16="http://schemas.microsoft.com/office/drawing/2014/main" id="{44BC5432-C699-8D3F-B113-08D0FF61B561}"/>
              </a:ext>
            </a:extLst>
          </p:cNvPr>
          <p:cNvPicPr>
            <a:picLocks noChangeAspect="1"/>
          </p:cNvPicPr>
          <p:nvPr/>
        </p:nvPicPr>
        <p:blipFill>
          <a:blip r:embed="rId6"/>
          <a:stretch>
            <a:fillRect/>
          </a:stretch>
        </p:blipFill>
        <p:spPr>
          <a:xfrm>
            <a:off x="9536604" y="5082030"/>
            <a:ext cx="1991013" cy="1093203"/>
          </a:xfrm>
          <a:prstGeom prst="rect">
            <a:avLst/>
          </a:prstGeom>
          <a:effectLst>
            <a:softEdge rad="190500"/>
          </a:effectLst>
        </p:spPr>
      </p:pic>
      <p:sp>
        <p:nvSpPr>
          <p:cNvPr id="11" name="Rectangle: Rounded Corners 10">
            <a:extLst>
              <a:ext uri="{FF2B5EF4-FFF2-40B4-BE49-F238E27FC236}">
                <a16:creationId xmlns:a16="http://schemas.microsoft.com/office/drawing/2014/main" id="{2DEB48A6-03D5-60A3-F272-D13079CA8E22}"/>
              </a:ext>
            </a:extLst>
          </p:cNvPr>
          <p:cNvSpPr/>
          <p:nvPr/>
        </p:nvSpPr>
        <p:spPr>
          <a:xfrm>
            <a:off x="883215"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3" name="Oval 12">
            <a:extLst>
              <a:ext uri="{FF2B5EF4-FFF2-40B4-BE49-F238E27FC236}">
                <a16:creationId xmlns:a16="http://schemas.microsoft.com/office/drawing/2014/main" id="{116FC0D3-68E2-653E-D26B-AD22DB98A04D}"/>
              </a:ext>
            </a:extLst>
          </p:cNvPr>
          <p:cNvSpPr/>
          <p:nvPr/>
        </p:nvSpPr>
        <p:spPr>
          <a:xfrm>
            <a:off x="1589058"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4" name="TextBox 13">
            <a:extLst>
              <a:ext uri="{FF2B5EF4-FFF2-40B4-BE49-F238E27FC236}">
                <a16:creationId xmlns:a16="http://schemas.microsoft.com/office/drawing/2014/main" id="{A905D5DA-6C08-B5A8-66A3-99DA005288BA}"/>
              </a:ext>
            </a:extLst>
          </p:cNvPr>
          <p:cNvSpPr txBox="1"/>
          <p:nvPr/>
        </p:nvSpPr>
        <p:spPr>
          <a:xfrm>
            <a:off x="1662890" y="2632556"/>
            <a:ext cx="431628" cy="584775"/>
          </a:xfrm>
          <a:prstGeom prst="rect">
            <a:avLst/>
          </a:prstGeom>
          <a:noFill/>
        </p:spPr>
        <p:txBody>
          <a:bodyPr wrap="square" rtlCol="0">
            <a:spAutoFit/>
          </a:bodyPr>
          <a:lstStyle/>
          <a:p>
            <a:pPr algn="ctr"/>
            <a:r>
              <a:rPr lang="en-ZA" sz="3200" dirty="0">
                <a:latin typeface="Anton" pitchFamily="2" charset="0"/>
              </a:rPr>
              <a:t>1</a:t>
            </a:r>
            <a:endParaRPr lang="en-MW" sz="3200" dirty="0">
              <a:latin typeface="Anton" pitchFamily="2" charset="0"/>
            </a:endParaRPr>
          </a:p>
        </p:txBody>
      </p:sp>
      <p:sp>
        <p:nvSpPr>
          <p:cNvPr id="15" name="TextBox 14">
            <a:extLst>
              <a:ext uri="{FF2B5EF4-FFF2-40B4-BE49-F238E27FC236}">
                <a16:creationId xmlns:a16="http://schemas.microsoft.com/office/drawing/2014/main" id="{71ABA704-0FA4-7E5A-7F6B-C93108366BB1}"/>
              </a:ext>
            </a:extLst>
          </p:cNvPr>
          <p:cNvSpPr txBox="1"/>
          <p:nvPr/>
        </p:nvSpPr>
        <p:spPr>
          <a:xfrm>
            <a:off x="917116" y="3384883"/>
            <a:ext cx="2006925" cy="1815882"/>
          </a:xfrm>
          <a:prstGeom prst="rect">
            <a:avLst/>
          </a:prstGeom>
          <a:noFill/>
        </p:spPr>
        <p:txBody>
          <a:bodyPr wrap="square" rtlCol="0">
            <a:spAutoFit/>
          </a:bodyPr>
          <a:lstStyle/>
          <a:p>
            <a:pPr algn="ctr"/>
            <a:r>
              <a:rPr lang="en-GB" sz="1600" i="1" dirty="0">
                <a:solidFill>
                  <a:srgbClr val="1F1F1F"/>
                </a:solidFill>
                <a:latin typeface="Google Sans"/>
              </a:rPr>
              <a:t>In today's rapidly evolving digital age, revenue administrations across the globe are facing a critical crossroads.</a:t>
            </a:r>
          </a:p>
        </p:txBody>
      </p:sp>
      <p:sp>
        <p:nvSpPr>
          <p:cNvPr id="23" name="Rectangle: Rounded Corners 22">
            <a:extLst>
              <a:ext uri="{FF2B5EF4-FFF2-40B4-BE49-F238E27FC236}">
                <a16:creationId xmlns:a16="http://schemas.microsoft.com/office/drawing/2014/main" id="{39A749FC-5DAB-BCB5-6499-999A8D0EA5ED}"/>
              </a:ext>
            </a:extLst>
          </p:cNvPr>
          <p:cNvSpPr/>
          <p:nvPr/>
        </p:nvSpPr>
        <p:spPr>
          <a:xfrm>
            <a:off x="3059886" y="2924944"/>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5A99AB8C-BA46-5243-64D8-302A981C5E9F}"/>
              </a:ext>
            </a:extLst>
          </p:cNvPr>
          <p:cNvSpPr/>
          <p:nvPr/>
        </p:nvSpPr>
        <p:spPr>
          <a:xfrm>
            <a:off x="3059886"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6" name="Oval 25">
            <a:extLst>
              <a:ext uri="{FF2B5EF4-FFF2-40B4-BE49-F238E27FC236}">
                <a16:creationId xmlns:a16="http://schemas.microsoft.com/office/drawing/2014/main" id="{C1AAEF7C-23AE-729F-EADE-C89D99BBDB92}"/>
              </a:ext>
            </a:extLst>
          </p:cNvPr>
          <p:cNvSpPr/>
          <p:nvPr/>
        </p:nvSpPr>
        <p:spPr>
          <a:xfrm>
            <a:off x="3739952"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TextBox 26">
            <a:extLst>
              <a:ext uri="{FF2B5EF4-FFF2-40B4-BE49-F238E27FC236}">
                <a16:creationId xmlns:a16="http://schemas.microsoft.com/office/drawing/2014/main" id="{19EBC43B-F702-EB44-0BA9-119792DD30BF}"/>
              </a:ext>
            </a:extLst>
          </p:cNvPr>
          <p:cNvSpPr txBox="1"/>
          <p:nvPr/>
        </p:nvSpPr>
        <p:spPr>
          <a:xfrm>
            <a:off x="3812778" y="2629551"/>
            <a:ext cx="431628" cy="584775"/>
          </a:xfrm>
          <a:prstGeom prst="rect">
            <a:avLst/>
          </a:prstGeom>
          <a:noFill/>
        </p:spPr>
        <p:txBody>
          <a:bodyPr wrap="square" rtlCol="0">
            <a:spAutoFit/>
          </a:bodyPr>
          <a:lstStyle/>
          <a:p>
            <a:pPr algn="ctr"/>
            <a:r>
              <a:rPr lang="en-ZA" sz="3200" dirty="0">
                <a:latin typeface="Anton" pitchFamily="2" charset="0"/>
              </a:rPr>
              <a:t>2</a:t>
            </a:r>
            <a:endParaRPr lang="en-MW" sz="3200" dirty="0">
              <a:latin typeface="Anton" pitchFamily="2" charset="0"/>
            </a:endParaRPr>
          </a:p>
        </p:txBody>
      </p:sp>
      <p:sp>
        <p:nvSpPr>
          <p:cNvPr id="28" name="TextBox 27">
            <a:extLst>
              <a:ext uri="{FF2B5EF4-FFF2-40B4-BE49-F238E27FC236}">
                <a16:creationId xmlns:a16="http://schemas.microsoft.com/office/drawing/2014/main" id="{451B28CD-0C3B-4C06-6BD5-A85F02EE640C}"/>
              </a:ext>
            </a:extLst>
          </p:cNvPr>
          <p:cNvSpPr txBox="1"/>
          <p:nvPr/>
        </p:nvSpPr>
        <p:spPr>
          <a:xfrm>
            <a:off x="3068010" y="3384883"/>
            <a:ext cx="2006925" cy="1323439"/>
          </a:xfrm>
          <a:prstGeom prst="rect">
            <a:avLst/>
          </a:prstGeom>
          <a:noFill/>
        </p:spPr>
        <p:txBody>
          <a:bodyPr wrap="square" rtlCol="0">
            <a:spAutoFit/>
          </a:bodyPr>
          <a:lstStyle/>
          <a:p>
            <a:pPr algn="ctr"/>
            <a:r>
              <a:rPr lang="en-GB" sz="1600" i="1" dirty="0">
                <a:solidFill>
                  <a:srgbClr val="1F1F1F"/>
                </a:solidFill>
                <a:latin typeface="Google Sans"/>
              </a:rPr>
              <a:t>Traditional, paper-based systems are proving increasingly inefficient and susceptible to errors. </a:t>
            </a:r>
          </a:p>
        </p:txBody>
      </p:sp>
      <p:sp>
        <p:nvSpPr>
          <p:cNvPr id="29" name="Rectangle: Rounded Corners 28">
            <a:extLst>
              <a:ext uri="{FF2B5EF4-FFF2-40B4-BE49-F238E27FC236}">
                <a16:creationId xmlns:a16="http://schemas.microsoft.com/office/drawing/2014/main" id="{FCB205DC-E0B1-073F-E4CC-E9E15BD581A2}"/>
              </a:ext>
            </a:extLst>
          </p:cNvPr>
          <p:cNvSpPr/>
          <p:nvPr/>
        </p:nvSpPr>
        <p:spPr>
          <a:xfrm>
            <a:off x="5210780" y="2924944"/>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1" name="Rectangle: Rounded Corners 30">
            <a:extLst>
              <a:ext uri="{FF2B5EF4-FFF2-40B4-BE49-F238E27FC236}">
                <a16:creationId xmlns:a16="http://schemas.microsoft.com/office/drawing/2014/main" id="{501B5A39-AF61-AB9E-8ECF-BA532230F4F9}"/>
              </a:ext>
            </a:extLst>
          </p:cNvPr>
          <p:cNvSpPr/>
          <p:nvPr/>
        </p:nvSpPr>
        <p:spPr>
          <a:xfrm>
            <a:off x="5210780"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32" name="Oval 31">
            <a:extLst>
              <a:ext uri="{FF2B5EF4-FFF2-40B4-BE49-F238E27FC236}">
                <a16:creationId xmlns:a16="http://schemas.microsoft.com/office/drawing/2014/main" id="{6B1B726B-30EA-594D-6CE3-A159D3EAB1B5}"/>
              </a:ext>
            </a:extLst>
          </p:cNvPr>
          <p:cNvSpPr/>
          <p:nvPr/>
        </p:nvSpPr>
        <p:spPr>
          <a:xfrm>
            <a:off x="5890846"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3" name="TextBox 32">
            <a:extLst>
              <a:ext uri="{FF2B5EF4-FFF2-40B4-BE49-F238E27FC236}">
                <a16:creationId xmlns:a16="http://schemas.microsoft.com/office/drawing/2014/main" id="{507FF4D7-760C-E9BE-F254-CBAC2F8A1347}"/>
              </a:ext>
            </a:extLst>
          </p:cNvPr>
          <p:cNvSpPr txBox="1"/>
          <p:nvPr/>
        </p:nvSpPr>
        <p:spPr>
          <a:xfrm>
            <a:off x="5964678" y="2632556"/>
            <a:ext cx="431628" cy="584775"/>
          </a:xfrm>
          <a:prstGeom prst="rect">
            <a:avLst/>
          </a:prstGeom>
          <a:noFill/>
        </p:spPr>
        <p:txBody>
          <a:bodyPr wrap="square" rtlCol="0">
            <a:spAutoFit/>
          </a:bodyPr>
          <a:lstStyle/>
          <a:p>
            <a:pPr algn="ctr"/>
            <a:r>
              <a:rPr lang="en-ZA" sz="3200" dirty="0">
                <a:latin typeface="Anton" pitchFamily="2" charset="0"/>
              </a:rPr>
              <a:t>3</a:t>
            </a:r>
            <a:endParaRPr lang="en-MW" sz="3200" dirty="0">
              <a:latin typeface="Anton" pitchFamily="2" charset="0"/>
            </a:endParaRPr>
          </a:p>
        </p:txBody>
      </p:sp>
      <p:sp>
        <p:nvSpPr>
          <p:cNvPr id="34" name="TextBox 33">
            <a:extLst>
              <a:ext uri="{FF2B5EF4-FFF2-40B4-BE49-F238E27FC236}">
                <a16:creationId xmlns:a16="http://schemas.microsoft.com/office/drawing/2014/main" id="{91DE7D40-0463-D6C1-1199-6AA49268BB7C}"/>
              </a:ext>
            </a:extLst>
          </p:cNvPr>
          <p:cNvSpPr txBox="1"/>
          <p:nvPr/>
        </p:nvSpPr>
        <p:spPr>
          <a:xfrm>
            <a:off x="5218904" y="3384883"/>
            <a:ext cx="2006925" cy="1815882"/>
          </a:xfrm>
          <a:prstGeom prst="rect">
            <a:avLst/>
          </a:prstGeom>
          <a:noFill/>
        </p:spPr>
        <p:txBody>
          <a:bodyPr wrap="square" rtlCol="0">
            <a:spAutoFit/>
          </a:bodyPr>
          <a:lstStyle/>
          <a:p>
            <a:pPr algn="ctr"/>
            <a:r>
              <a:rPr lang="en-GB" sz="1600" i="1" dirty="0">
                <a:solidFill>
                  <a:srgbClr val="1F1F1F"/>
                </a:solidFill>
                <a:latin typeface="Google Sans"/>
              </a:rPr>
              <a:t>To ensure sustainable economic development and empower citizens, effective domestic revenue mobilisation is essential</a:t>
            </a:r>
          </a:p>
        </p:txBody>
      </p:sp>
      <p:sp>
        <p:nvSpPr>
          <p:cNvPr id="37" name="Rectangle: Rounded Corners 36">
            <a:extLst>
              <a:ext uri="{FF2B5EF4-FFF2-40B4-BE49-F238E27FC236}">
                <a16:creationId xmlns:a16="http://schemas.microsoft.com/office/drawing/2014/main" id="{105D1A5F-CB53-446B-A403-10137E55D96D}"/>
              </a:ext>
            </a:extLst>
          </p:cNvPr>
          <p:cNvSpPr/>
          <p:nvPr/>
        </p:nvSpPr>
        <p:spPr>
          <a:xfrm>
            <a:off x="7361674"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38" name="Oval 37">
            <a:extLst>
              <a:ext uri="{FF2B5EF4-FFF2-40B4-BE49-F238E27FC236}">
                <a16:creationId xmlns:a16="http://schemas.microsoft.com/office/drawing/2014/main" id="{2C7D74A2-B8F0-77A3-71A1-5100A36C8624}"/>
              </a:ext>
            </a:extLst>
          </p:cNvPr>
          <p:cNvSpPr/>
          <p:nvPr/>
        </p:nvSpPr>
        <p:spPr>
          <a:xfrm>
            <a:off x="8041740"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9" name="TextBox 38">
            <a:extLst>
              <a:ext uri="{FF2B5EF4-FFF2-40B4-BE49-F238E27FC236}">
                <a16:creationId xmlns:a16="http://schemas.microsoft.com/office/drawing/2014/main" id="{574C7336-AB9F-CE5E-5853-A3D091F62703}"/>
              </a:ext>
            </a:extLst>
          </p:cNvPr>
          <p:cNvSpPr txBox="1"/>
          <p:nvPr/>
        </p:nvSpPr>
        <p:spPr>
          <a:xfrm>
            <a:off x="8115572" y="2632556"/>
            <a:ext cx="431628" cy="584775"/>
          </a:xfrm>
          <a:prstGeom prst="rect">
            <a:avLst/>
          </a:prstGeom>
          <a:noFill/>
        </p:spPr>
        <p:txBody>
          <a:bodyPr wrap="square" rtlCol="0">
            <a:spAutoFit/>
          </a:bodyPr>
          <a:lstStyle/>
          <a:p>
            <a:pPr algn="ctr"/>
            <a:r>
              <a:rPr lang="en-ZA" sz="3200" dirty="0">
                <a:latin typeface="Anton" pitchFamily="2" charset="0"/>
              </a:rPr>
              <a:t>4</a:t>
            </a:r>
            <a:endParaRPr lang="en-MW" sz="3200" dirty="0">
              <a:latin typeface="Anton" pitchFamily="2" charset="0"/>
            </a:endParaRPr>
          </a:p>
        </p:txBody>
      </p:sp>
      <p:sp>
        <p:nvSpPr>
          <p:cNvPr id="40" name="TextBox 39">
            <a:extLst>
              <a:ext uri="{FF2B5EF4-FFF2-40B4-BE49-F238E27FC236}">
                <a16:creationId xmlns:a16="http://schemas.microsoft.com/office/drawing/2014/main" id="{CDE7A14E-52CC-70A7-1EDE-07DFA1459F0D}"/>
              </a:ext>
            </a:extLst>
          </p:cNvPr>
          <p:cNvSpPr txBox="1"/>
          <p:nvPr/>
        </p:nvSpPr>
        <p:spPr>
          <a:xfrm>
            <a:off x="7369798" y="3384883"/>
            <a:ext cx="2006925" cy="1815882"/>
          </a:xfrm>
          <a:prstGeom prst="rect">
            <a:avLst/>
          </a:prstGeom>
          <a:noFill/>
        </p:spPr>
        <p:txBody>
          <a:bodyPr wrap="square" rtlCol="0">
            <a:spAutoFit/>
          </a:bodyPr>
          <a:lstStyle/>
          <a:p>
            <a:pPr algn="ctr"/>
            <a:r>
              <a:rPr lang="en-GB" sz="1600" i="1" dirty="0">
                <a:solidFill>
                  <a:srgbClr val="1F1F1F"/>
                </a:solidFill>
                <a:latin typeface="Google Sans"/>
              </a:rPr>
              <a:t>Digital technologies can unlock economic empowerment through effective revenue collection and fiscal management.</a:t>
            </a:r>
          </a:p>
        </p:txBody>
      </p:sp>
      <p:sp>
        <p:nvSpPr>
          <p:cNvPr id="43" name="Rectangle: Rounded Corners 42">
            <a:extLst>
              <a:ext uri="{FF2B5EF4-FFF2-40B4-BE49-F238E27FC236}">
                <a16:creationId xmlns:a16="http://schemas.microsoft.com/office/drawing/2014/main" id="{83DEE64C-5D45-B778-2CF8-0F0D7A78C263}"/>
              </a:ext>
            </a:extLst>
          </p:cNvPr>
          <p:cNvSpPr/>
          <p:nvPr/>
        </p:nvSpPr>
        <p:spPr>
          <a:xfrm>
            <a:off x="9512568"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44" name="Oval 43">
            <a:extLst>
              <a:ext uri="{FF2B5EF4-FFF2-40B4-BE49-F238E27FC236}">
                <a16:creationId xmlns:a16="http://schemas.microsoft.com/office/drawing/2014/main" id="{C9E43196-43F4-A522-01EB-CC9486FD149A}"/>
              </a:ext>
            </a:extLst>
          </p:cNvPr>
          <p:cNvSpPr/>
          <p:nvPr/>
        </p:nvSpPr>
        <p:spPr>
          <a:xfrm>
            <a:off x="10192634" y="2608707"/>
            <a:ext cx="577280" cy="577280"/>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45" name="TextBox 44">
            <a:extLst>
              <a:ext uri="{FF2B5EF4-FFF2-40B4-BE49-F238E27FC236}">
                <a16:creationId xmlns:a16="http://schemas.microsoft.com/office/drawing/2014/main" id="{11986E57-E3DC-E5EA-4C21-B5EE55B33E07}"/>
              </a:ext>
            </a:extLst>
          </p:cNvPr>
          <p:cNvSpPr txBox="1"/>
          <p:nvPr/>
        </p:nvSpPr>
        <p:spPr>
          <a:xfrm>
            <a:off x="10266466" y="2632556"/>
            <a:ext cx="431628" cy="584775"/>
          </a:xfrm>
          <a:prstGeom prst="rect">
            <a:avLst/>
          </a:prstGeom>
          <a:noFill/>
        </p:spPr>
        <p:txBody>
          <a:bodyPr wrap="square" rtlCol="0">
            <a:spAutoFit/>
          </a:bodyPr>
          <a:lstStyle/>
          <a:p>
            <a:pPr algn="ctr"/>
            <a:r>
              <a:rPr lang="en-ZA" sz="3200" dirty="0">
                <a:latin typeface="Anton" pitchFamily="2" charset="0"/>
              </a:rPr>
              <a:t>5</a:t>
            </a:r>
            <a:endParaRPr lang="en-MW" sz="3200" dirty="0">
              <a:latin typeface="Anton" pitchFamily="2" charset="0"/>
            </a:endParaRPr>
          </a:p>
        </p:txBody>
      </p:sp>
      <p:sp>
        <p:nvSpPr>
          <p:cNvPr id="46" name="TextBox 45">
            <a:extLst>
              <a:ext uri="{FF2B5EF4-FFF2-40B4-BE49-F238E27FC236}">
                <a16:creationId xmlns:a16="http://schemas.microsoft.com/office/drawing/2014/main" id="{BED52A77-41C4-908B-C9FF-0918163D89AD}"/>
              </a:ext>
            </a:extLst>
          </p:cNvPr>
          <p:cNvSpPr txBox="1"/>
          <p:nvPr/>
        </p:nvSpPr>
        <p:spPr>
          <a:xfrm>
            <a:off x="9557318" y="3217331"/>
            <a:ext cx="2006925" cy="2062103"/>
          </a:xfrm>
          <a:prstGeom prst="rect">
            <a:avLst/>
          </a:prstGeom>
          <a:noFill/>
        </p:spPr>
        <p:txBody>
          <a:bodyPr wrap="square" rtlCol="0">
            <a:spAutoFit/>
          </a:bodyPr>
          <a:lstStyle/>
          <a:p>
            <a:pPr algn="ctr"/>
            <a:r>
              <a:rPr lang="en-GB" sz="1600" i="1">
                <a:solidFill>
                  <a:srgbClr val="1F1F1F"/>
                </a:solidFill>
                <a:latin typeface="Google Sans"/>
              </a:rPr>
              <a:t>A proactive approach to harnessing the power of digital technologies for sustainable economic empowerment is a necessity for the MRA. </a:t>
            </a:r>
            <a:endParaRPr lang="en-GB" sz="1600" i="1" dirty="0">
              <a:solidFill>
                <a:srgbClr val="1F1F1F"/>
              </a:solidFill>
              <a:latin typeface="Google Sans"/>
            </a:endParaRPr>
          </a:p>
        </p:txBody>
      </p:sp>
      <p:pic>
        <p:nvPicPr>
          <p:cNvPr id="60" name="Picture 59">
            <a:extLst>
              <a:ext uri="{FF2B5EF4-FFF2-40B4-BE49-F238E27FC236}">
                <a16:creationId xmlns:a16="http://schemas.microsoft.com/office/drawing/2014/main" id="{98566944-8906-56B7-6FEB-022C0059DE57}"/>
              </a:ext>
            </a:extLst>
          </p:cNvPr>
          <p:cNvPicPr>
            <a:picLocks noChangeAspect="1"/>
          </p:cNvPicPr>
          <p:nvPr/>
        </p:nvPicPr>
        <p:blipFill>
          <a:blip r:embed="rId7"/>
          <a:stretch>
            <a:fillRect/>
          </a:stretch>
        </p:blipFill>
        <p:spPr>
          <a:xfrm>
            <a:off x="3131873" y="4848278"/>
            <a:ext cx="1871584" cy="1247722"/>
          </a:xfrm>
          <a:prstGeom prst="rect">
            <a:avLst/>
          </a:prstGeom>
          <a:effectLst>
            <a:softEdge rad="203200"/>
          </a:effectLst>
        </p:spPr>
      </p:pic>
      <p:pic>
        <p:nvPicPr>
          <p:cNvPr id="61" name="Picture 60" descr="Paradigm Icons - Free SVG &amp; PNG Paradigm Images - Noun Project">
            <a:extLst>
              <a:ext uri="{FF2B5EF4-FFF2-40B4-BE49-F238E27FC236}">
                <a16:creationId xmlns:a16="http://schemas.microsoft.com/office/drawing/2014/main" id="{A303C4CB-D8D1-0A64-9469-B4F92DFF7B1B}"/>
              </a:ext>
            </a:extLst>
          </p:cNvPr>
          <p:cNvPicPr>
            <a:picLocks noChangeAspect="1"/>
          </p:cNvPicPr>
          <p:nvPr/>
        </p:nvPicPr>
        <p:blipFill>
          <a:blip r:embed="rId5"/>
          <a:stretch>
            <a:fillRect/>
          </a:stretch>
        </p:blipFill>
        <p:spPr>
          <a:xfrm>
            <a:off x="5877710" y="5366137"/>
            <a:ext cx="689311" cy="711319"/>
          </a:xfrm>
          <a:prstGeom prst="rect">
            <a:avLst/>
          </a:prstGeom>
        </p:spPr>
      </p:pic>
      <p:pic>
        <p:nvPicPr>
          <p:cNvPr id="62" name="Picture 61">
            <a:extLst>
              <a:ext uri="{FF2B5EF4-FFF2-40B4-BE49-F238E27FC236}">
                <a16:creationId xmlns:a16="http://schemas.microsoft.com/office/drawing/2014/main" id="{21C18916-F575-2B5B-176B-DFAC4161557A}"/>
              </a:ext>
            </a:extLst>
          </p:cNvPr>
          <p:cNvPicPr>
            <a:picLocks noChangeAspect="1"/>
          </p:cNvPicPr>
          <p:nvPr/>
        </p:nvPicPr>
        <p:blipFill>
          <a:blip r:embed="rId8"/>
          <a:stretch>
            <a:fillRect/>
          </a:stretch>
        </p:blipFill>
        <p:spPr>
          <a:xfrm>
            <a:off x="7905349" y="5156296"/>
            <a:ext cx="939704" cy="939704"/>
          </a:xfrm>
          <a:prstGeom prst="rect">
            <a:avLst/>
          </a:prstGeom>
        </p:spPr>
      </p:pic>
    </p:spTree>
    <p:extLst>
      <p:ext uri="{BB962C8B-B14F-4D97-AF65-F5344CB8AC3E}">
        <p14:creationId xmlns:p14="http://schemas.microsoft.com/office/powerpoint/2010/main" val="42636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12" grpId="0" animBg="1"/>
      <p:bldP spid="11" grpId="0" animBg="1"/>
      <p:bldP spid="13" grpId="0" animBg="1"/>
      <p:bldP spid="14" grpId="0"/>
      <p:bldP spid="15" grpId="0"/>
      <p:bldP spid="23" grpId="0" animBg="1"/>
      <p:bldP spid="25" grpId="0" animBg="1"/>
      <p:bldP spid="27" grpId="0"/>
      <p:bldP spid="28" grpId="0"/>
      <p:bldP spid="29" grpId="0" animBg="1"/>
      <p:bldP spid="31" grpId="0" animBg="1"/>
      <p:bldP spid="32" grpId="0" animBg="1"/>
      <p:bldP spid="33" grpId="0"/>
      <p:bldP spid="34" grpId="0"/>
      <p:bldP spid="37" grpId="0" animBg="1"/>
      <p:bldP spid="38" grpId="0" animBg="1"/>
      <p:bldP spid="39" grpId="0"/>
      <p:bldP spid="40" grpId="0"/>
      <p:bldP spid="43" grpId="0" animBg="1"/>
      <p:bldP spid="44"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BF15E69-BDAA-2453-5A0B-0606FEAA5E28}"/>
              </a:ext>
            </a:extLst>
          </p:cNvPr>
          <p:cNvSpPr/>
          <p:nvPr/>
        </p:nvSpPr>
        <p:spPr>
          <a:xfrm>
            <a:off x="10285928" y="2685023"/>
            <a:ext cx="1275008" cy="864476"/>
          </a:xfrm>
          <a:prstGeom prst="roundRect">
            <a:avLst>
              <a:gd name="adj" fmla="val 24600"/>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C747AAA9-29F8-9545-AA24-57E890326BB1}"/>
              </a:ext>
            </a:extLst>
          </p:cNvPr>
          <p:cNvSpPr/>
          <p:nvPr/>
        </p:nvSpPr>
        <p:spPr>
          <a:xfrm>
            <a:off x="5448059" y="2681062"/>
            <a:ext cx="1275008" cy="864476"/>
          </a:xfrm>
          <a:prstGeom prst="roundRect">
            <a:avLst>
              <a:gd name="adj" fmla="val 24600"/>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1" name="Rectangle: Rounded Corners 20">
            <a:extLst>
              <a:ext uri="{FF2B5EF4-FFF2-40B4-BE49-F238E27FC236}">
                <a16:creationId xmlns:a16="http://schemas.microsoft.com/office/drawing/2014/main" id="{FBF1CFA4-3826-C4C8-FF6C-02757D4602C3}"/>
              </a:ext>
            </a:extLst>
          </p:cNvPr>
          <p:cNvSpPr/>
          <p:nvPr/>
        </p:nvSpPr>
        <p:spPr>
          <a:xfrm>
            <a:off x="689673" y="2437480"/>
            <a:ext cx="1275008" cy="864476"/>
          </a:xfrm>
          <a:prstGeom prst="roundRect">
            <a:avLst>
              <a:gd name="adj" fmla="val 24600"/>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6" name="Rectangle: Rounded Corners 5">
            <a:extLst>
              <a:ext uri="{FF2B5EF4-FFF2-40B4-BE49-F238E27FC236}">
                <a16:creationId xmlns:a16="http://schemas.microsoft.com/office/drawing/2014/main" id="{F88FADEC-CCA3-BFD7-CDC3-DF2B6F7AD221}"/>
              </a:ext>
            </a:extLst>
          </p:cNvPr>
          <p:cNvSpPr/>
          <p:nvPr/>
        </p:nvSpPr>
        <p:spPr>
          <a:xfrm>
            <a:off x="620630" y="3184219"/>
            <a:ext cx="3090929" cy="1995293"/>
          </a:xfrm>
          <a:prstGeom prst="roundRect">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7" name="Rectangle: Rounded Corners 6">
            <a:extLst>
              <a:ext uri="{FF2B5EF4-FFF2-40B4-BE49-F238E27FC236}">
                <a16:creationId xmlns:a16="http://schemas.microsoft.com/office/drawing/2014/main" id="{FA3D0858-845F-9DF4-C2C8-811696F0173C}"/>
              </a:ext>
            </a:extLst>
          </p:cNvPr>
          <p:cNvSpPr/>
          <p:nvPr/>
        </p:nvSpPr>
        <p:spPr>
          <a:xfrm>
            <a:off x="4540100" y="3184218"/>
            <a:ext cx="3090929" cy="1995293"/>
          </a:xfrm>
          <a:prstGeom prst="roundRect">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8" name="Rectangle: Rounded Corners 7">
            <a:extLst>
              <a:ext uri="{FF2B5EF4-FFF2-40B4-BE49-F238E27FC236}">
                <a16:creationId xmlns:a16="http://schemas.microsoft.com/office/drawing/2014/main" id="{DD0A223A-1698-C6BC-BBB9-FB2E67FEF676}"/>
              </a:ext>
            </a:extLst>
          </p:cNvPr>
          <p:cNvSpPr/>
          <p:nvPr/>
        </p:nvSpPr>
        <p:spPr>
          <a:xfrm>
            <a:off x="8459570" y="3184217"/>
            <a:ext cx="3090929" cy="1995293"/>
          </a:xfrm>
          <a:prstGeom prst="roundRect">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1" name="TextBox 10">
            <a:extLst>
              <a:ext uri="{FF2B5EF4-FFF2-40B4-BE49-F238E27FC236}">
                <a16:creationId xmlns:a16="http://schemas.microsoft.com/office/drawing/2014/main" id="{4E21DCB5-8514-704B-82F2-C4527CA00E3A}"/>
              </a:ext>
            </a:extLst>
          </p:cNvPr>
          <p:cNvSpPr txBox="1"/>
          <p:nvPr/>
        </p:nvSpPr>
        <p:spPr>
          <a:xfrm>
            <a:off x="616112" y="3194614"/>
            <a:ext cx="3090929" cy="369332"/>
          </a:xfrm>
          <a:prstGeom prst="rect">
            <a:avLst/>
          </a:prstGeom>
          <a:noFill/>
        </p:spPr>
        <p:txBody>
          <a:bodyPr wrap="square" rtlCol="0">
            <a:spAutoFit/>
          </a:bodyPr>
          <a:lstStyle/>
          <a:p>
            <a:pPr algn="ctr"/>
            <a:r>
              <a:rPr lang="en-ZA" b="1" dirty="0"/>
              <a:t>Convenience</a:t>
            </a:r>
            <a:endParaRPr lang="en-MW" b="1" dirty="0"/>
          </a:p>
        </p:txBody>
      </p:sp>
      <p:sp>
        <p:nvSpPr>
          <p:cNvPr id="12" name="TextBox 11">
            <a:extLst>
              <a:ext uri="{FF2B5EF4-FFF2-40B4-BE49-F238E27FC236}">
                <a16:creationId xmlns:a16="http://schemas.microsoft.com/office/drawing/2014/main" id="{FCC6C2A4-D183-2BFB-2CE8-F92CA7D2FE54}"/>
              </a:ext>
            </a:extLst>
          </p:cNvPr>
          <p:cNvSpPr txBox="1"/>
          <p:nvPr/>
        </p:nvSpPr>
        <p:spPr>
          <a:xfrm>
            <a:off x="4540099" y="3184217"/>
            <a:ext cx="3090929" cy="369332"/>
          </a:xfrm>
          <a:prstGeom prst="rect">
            <a:avLst/>
          </a:prstGeom>
          <a:noFill/>
        </p:spPr>
        <p:txBody>
          <a:bodyPr wrap="square" rtlCol="0">
            <a:spAutoFit/>
          </a:bodyPr>
          <a:lstStyle/>
          <a:p>
            <a:pPr algn="ctr"/>
            <a:r>
              <a:rPr lang="en-ZA" b="1" dirty="0"/>
              <a:t>Efficiency</a:t>
            </a:r>
            <a:endParaRPr lang="en-MW" b="1" dirty="0"/>
          </a:p>
        </p:txBody>
      </p:sp>
      <p:sp>
        <p:nvSpPr>
          <p:cNvPr id="13" name="TextBox 12">
            <a:extLst>
              <a:ext uri="{FF2B5EF4-FFF2-40B4-BE49-F238E27FC236}">
                <a16:creationId xmlns:a16="http://schemas.microsoft.com/office/drawing/2014/main" id="{899773A6-AC20-643F-4548-1761C77CA249}"/>
              </a:ext>
            </a:extLst>
          </p:cNvPr>
          <p:cNvSpPr txBox="1"/>
          <p:nvPr/>
        </p:nvSpPr>
        <p:spPr>
          <a:xfrm>
            <a:off x="8459569" y="3184217"/>
            <a:ext cx="3090929" cy="369332"/>
          </a:xfrm>
          <a:prstGeom prst="rect">
            <a:avLst/>
          </a:prstGeom>
          <a:noFill/>
        </p:spPr>
        <p:txBody>
          <a:bodyPr wrap="square" rtlCol="0">
            <a:spAutoFit/>
          </a:bodyPr>
          <a:lstStyle/>
          <a:p>
            <a:pPr algn="ctr"/>
            <a:r>
              <a:rPr lang="en-ZA" b="1" dirty="0"/>
              <a:t>Technologies</a:t>
            </a:r>
            <a:endParaRPr lang="en-MW" b="1" dirty="0"/>
          </a:p>
        </p:txBody>
      </p:sp>
      <p:sp>
        <p:nvSpPr>
          <p:cNvPr id="16" name="TextBox 15">
            <a:extLst>
              <a:ext uri="{FF2B5EF4-FFF2-40B4-BE49-F238E27FC236}">
                <a16:creationId xmlns:a16="http://schemas.microsoft.com/office/drawing/2014/main" id="{0093CFEE-89FE-108E-B5A5-41F0B4426F35}"/>
              </a:ext>
            </a:extLst>
          </p:cNvPr>
          <p:cNvSpPr txBox="1"/>
          <p:nvPr/>
        </p:nvSpPr>
        <p:spPr>
          <a:xfrm>
            <a:off x="610193" y="3766366"/>
            <a:ext cx="3090929" cy="1323439"/>
          </a:xfrm>
          <a:prstGeom prst="rect">
            <a:avLst/>
          </a:prstGeom>
          <a:noFill/>
        </p:spPr>
        <p:txBody>
          <a:bodyPr wrap="square" rtlCol="0">
            <a:spAutoFit/>
          </a:bodyPr>
          <a:lstStyle/>
          <a:p>
            <a:pPr algn="ctr">
              <a:tabLst>
                <a:tab pos="2689225" algn="l"/>
              </a:tabLst>
            </a:pPr>
            <a:r>
              <a:rPr lang="en-MW" sz="1600" dirty="0"/>
              <a:t>By embracing these technologies, businesses can streamline operations, unlock new opportunities and create a more competitive landscape</a:t>
            </a:r>
            <a:endParaRPr lang="en-GB" sz="1600" i="1" u="none" strike="noStrike" dirty="0">
              <a:solidFill>
                <a:srgbClr val="1F1F1F"/>
              </a:solidFill>
              <a:effectLst/>
              <a:latin typeface="Google Sans"/>
            </a:endParaRPr>
          </a:p>
        </p:txBody>
      </p:sp>
      <p:sp>
        <p:nvSpPr>
          <p:cNvPr id="17" name="TextBox 16">
            <a:extLst>
              <a:ext uri="{FF2B5EF4-FFF2-40B4-BE49-F238E27FC236}">
                <a16:creationId xmlns:a16="http://schemas.microsoft.com/office/drawing/2014/main" id="{743E7888-5255-2278-DC5C-FBB85F0F1F7A}"/>
              </a:ext>
            </a:extLst>
          </p:cNvPr>
          <p:cNvSpPr txBox="1"/>
          <p:nvPr/>
        </p:nvSpPr>
        <p:spPr>
          <a:xfrm>
            <a:off x="4544618" y="3662535"/>
            <a:ext cx="3090929" cy="830997"/>
          </a:xfrm>
          <a:prstGeom prst="rect">
            <a:avLst/>
          </a:prstGeom>
          <a:noFill/>
        </p:spPr>
        <p:txBody>
          <a:bodyPr wrap="square" rtlCol="0">
            <a:spAutoFit/>
          </a:bodyPr>
          <a:lstStyle/>
          <a:p>
            <a:r>
              <a:rPr lang="en-MW" sz="1600" dirty="0"/>
              <a:t>This fosters innovation, boosts efficiency, and ultimately leads to economic growth</a:t>
            </a:r>
          </a:p>
        </p:txBody>
      </p:sp>
      <p:sp>
        <p:nvSpPr>
          <p:cNvPr id="18" name="TextBox 17">
            <a:extLst>
              <a:ext uri="{FF2B5EF4-FFF2-40B4-BE49-F238E27FC236}">
                <a16:creationId xmlns:a16="http://schemas.microsoft.com/office/drawing/2014/main" id="{08632A76-0BF6-3DCE-0A18-1CD58880F55D}"/>
              </a:ext>
            </a:extLst>
          </p:cNvPr>
          <p:cNvSpPr txBox="1"/>
          <p:nvPr/>
        </p:nvSpPr>
        <p:spPr>
          <a:xfrm>
            <a:off x="8455053" y="3751875"/>
            <a:ext cx="3090929" cy="1077218"/>
          </a:xfrm>
          <a:prstGeom prst="rect">
            <a:avLst/>
          </a:prstGeom>
          <a:noFill/>
        </p:spPr>
        <p:txBody>
          <a:bodyPr wrap="square" rtlCol="0">
            <a:spAutoFit/>
          </a:bodyPr>
          <a:lstStyle/>
          <a:p>
            <a:r>
              <a:rPr lang="en-MW" sz="1600" dirty="0"/>
              <a:t>From cloud computing enabling remote work to Artificial Inteligence (AI) streamlining data analysis, the impact is undeniable</a:t>
            </a:r>
            <a:endParaRPr lang="en-GB" sz="1600" dirty="0"/>
          </a:p>
        </p:txBody>
      </p:sp>
      <p:pic>
        <p:nvPicPr>
          <p:cNvPr id="23" name="Picture 22">
            <a:extLst>
              <a:ext uri="{FF2B5EF4-FFF2-40B4-BE49-F238E27FC236}">
                <a16:creationId xmlns:a16="http://schemas.microsoft.com/office/drawing/2014/main" id="{174B9A0A-DA77-C26E-6503-740DFA52E313}"/>
              </a:ext>
            </a:extLst>
          </p:cNvPr>
          <p:cNvPicPr>
            <a:picLocks noChangeAspect="1"/>
          </p:cNvPicPr>
          <p:nvPr/>
        </p:nvPicPr>
        <p:blipFill>
          <a:blip r:embed="rId3"/>
          <a:stretch>
            <a:fillRect/>
          </a:stretch>
        </p:blipFill>
        <p:spPr>
          <a:xfrm>
            <a:off x="827765" y="2715071"/>
            <a:ext cx="404015" cy="404804"/>
          </a:xfrm>
          <a:prstGeom prst="rect">
            <a:avLst/>
          </a:prstGeom>
        </p:spPr>
      </p:pic>
      <p:pic>
        <p:nvPicPr>
          <p:cNvPr id="24" name="Picture 23">
            <a:extLst>
              <a:ext uri="{FF2B5EF4-FFF2-40B4-BE49-F238E27FC236}">
                <a16:creationId xmlns:a16="http://schemas.microsoft.com/office/drawing/2014/main" id="{2E118301-83AC-D590-1745-4D604009E357}"/>
              </a:ext>
            </a:extLst>
          </p:cNvPr>
          <p:cNvPicPr>
            <a:picLocks noChangeAspect="1"/>
          </p:cNvPicPr>
          <p:nvPr/>
        </p:nvPicPr>
        <p:blipFill>
          <a:blip r:embed="rId4"/>
          <a:stretch>
            <a:fillRect/>
          </a:stretch>
        </p:blipFill>
        <p:spPr>
          <a:xfrm>
            <a:off x="1247698" y="2690834"/>
            <a:ext cx="444111" cy="444111"/>
          </a:xfrm>
          <a:prstGeom prst="rect">
            <a:avLst/>
          </a:prstGeom>
        </p:spPr>
      </p:pic>
      <p:pic>
        <p:nvPicPr>
          <p:cNvPr id="26" name="Picture 2" descr="Accuracy Icon #72329 - Free Icons Library">
            <a:extLst>
              <a:ext uri="{FF2B5EF4-FFF2-40B4-BE49-F238E27FC236}">
                <a16:creationId xmlns:a16="http://schemas.microsoft.com/office/drawing/2014/main" id="{FB70AAA4-C259-F09F-908B-AC9977750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105" y="2740809"/>
            <a:ext cx="388915" cy="3889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941314C-4B8C-5329-4914-38F0E0D350B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0725874" y="2747797"/>
            <a:ext cx="395116" cy="395116"/>
          </a:xfrm>
          <a:prstGeom prst="rect">
            <a:avLst/>
          </a:prstGeom>
        </p:spPr>
      </p:pic>
      <p:sp>
        <p:nvSpPr>
          <p:cNvPr id="3" name="Title 1">
            <a:extLst>
              <a:ext uri="{FF2B5EF4-FFF2-40B4-BE49-F238E27FC236}">
                <a16:creationId xmlns:a16="http://schemas.microsoft.com/office/drawing/2014/main" id="{AE1EDD1A-5AA3-D740-A348-46B199C53F73}"/>
              </a:ext>
            </a:extLst>
          </p:cNvPr>
          <p:cNvSpPr txBox="1">
            <a:spLocks/>
          </p:cNvSpPr>
          <p:nvPr/>
        </p:nvSpPr>
        <p:spPr>
          <a:xfrm>
            <a:off x="415649" y="1575060"/>
            <a:ext cx="11492815" cy="605051"/>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300" b="1" i="1" dirty="0">
                <a:latin typeface="Aharoni" panose="02010803020104030203" pitchFamily="2" charset="-79"/>
                <a:cs typeface="Aharoni" panose="02010803020104030203" pitchFamily="2" charset="-79"/>
              </a:rPr>
              <a:t>2. The power of digital Transformation in the context of a Revenue Administration</a:t>
            </a:r>
            <a:endParaRPr lang="en-MW" sz="23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63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1" grpId="0" animBg="1"/>
      <p:bldP spid="6" grpId="0" animBg="1"/>
      <p:bldP spid="7" grpId="0" animBg="1"/>
      <p:bldP spid="8" grpId="0" animBg="1"/>
      <p:bldP spid="11" grpId="0"/>
      <p:bldP spid="12" grpId="0"/>
      <p:bldP spid="13"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B5910D2-B011-BA26-62F1-7C706DDD0F05}"/>
              </a:ext>
            </a:extLst>
          </p:cNvPr>
          <p:cNvSpPr/>
          <p:nvPr/>
        </p:nvSpPr>
        <p:spPr>
          <a:xfrm>
            <a:off x="908992" y="2276872"/>
            <a:ext cx="2708720" cy="1584176"/>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6" name="Rectangle: Rounded Corners 5">
            <a:extLst>
              <a:ext uri="{FF2B5EF4-FFF2-40B4-BE49-F238E27FC236}">
                <a16:creationId xmlns:a16="http://schemas.microsoft.com/office/drawing/2014/main" id="{C395AF62-1CA0-137B-87BC-790B460B3F70}"/>
              </a:ext>
            </a:extLst>
          </p:cNvPr>
          <p:cNvSpPr/>
          <p:nvPr/>
        </p:nvSpPr>
        <p:spPr>
          <a:xfrm>
            <a:off x="885179" y="3091631"/>
            <a:ext cx="2750663" cy="3037955"/>
          </a:xfrm>
          <a:prstGeom prst="roundRect">
            <a:avLst>
              <a:gd name="adj" fmla="val 8272"/>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8" name="Oval 7">
            <a:extLst>
              <a:ext uri="{FF2B5EF4-FFF2-40B4-BE49-F238E27FC236}">
                <a16:creationId xmlns:a16="http://schemas.microsoft.com/office/drawing/2014/main" id="{1F0435FC-034D-8181-8B45-FF9FF6A7786C}"/>
              </a:ext>
            </a:extLst>
          </p:cNvPr>
          <p:cNvSpPr/>
          <p:nvPr/>
        </p:nvSpPr>
        <p:spPr>
          <a:xfrm>
            <a:off x="1773696" y="2886335"/>
            <a:ext cx="577280" cy="577280"/>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0" name="Rectangle: Rounded Corners 9">
            <a:extLst>
              <a:ext uri="{FF2B5EF4-FFF2-40B4-BE49-F238E27FC236}">
                <a16:creationId xmlns:a16="http://schemas.microsoft.com/office/drawing/2014/main" id="{891112BF-9BE2-4FC9-A107-60339CC5A98F}"/>
              </a:ext>
            </a:extLst>
          </p:cNvPr>
          <p:cNvSpPr/>
          <p:nvPr/>
        </p:nvSpPr>
        <p:spPr>
          <a:xfrm>
            <a:off x="4942656" y="2244080"/>
            <a:ext cx="2708720" cy="1584176"/>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1" name="Rectangle: Rounded Corners 10">
            <a:extLst>
              <a:ext uri="{FF2B5EF4-FFF2-40B4-BE49-F238E27FC236}">
                <a16:creationId xmlns:a16="http://schemas.microsoft.com/office/drawing/2014/main" id="{9F33B3E7-E6B1-1B6D-5515-385385750072}"/>
              </a:ext>
            </a:extLst>
          </p:cNvPr>
          <p:cNvSpPr/>
          <p:nvPr/>
        </p:nvSpPr>
        <p:spPr>
          <a:xfrm>
            <a:off x="4942656" y="3094558"/>
            <a:ext cx="2720626" cy="3037954"/>
          </a:xfrm>
          <a:prstGeom prst="roundRect">
            <a:avLst>
              <a:gd name="adj" fmla="val 8272"/>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2" name="Oval 11">
            <a:extLst>
              <a:ext uri="{FF2B5EF4-FFF2-40B4-BE49-F238E27FC236}">
                <a16:creationId xmlns:a16="http://schemas.microsoft.com/office/drawing/2014/main" id="{63AC0D54-68A2-204A-88E7-437E6B8003B3}"/>
              </a:ext>
            </a:extLst>
          </p:cNvPr>
          <p:cNvSpPr/>
          <p:nvPr/>
        </p:nvSpPr>
        <p:spPr>
          <a:xfrm>
            <a:off x="5807360" y="2889262"/>
            <a:ext cx="577280" cy="577280"/>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4" name="Rectangle: Rounded Corners 13">
            <a:extLst>
              <a:ext uri="{FF2B5EF4-FFF2-40B4-BE49-F238E27FC236}">
                <a16:creationId xmlns:a16="http://schemas.microsoft.com/office/drawing/2014/main" id="{F0435435-5E66-71E9-0581-F0FB6F5F88B9}"/>
              </a:ext>
            </a:extLst>
          </p:cNvPr>
          <p:cNvSpPr/>
          <p:nvPr/>
        </p:nvSpPr>
        <p:spPr>
          <a:xfrm>
            <a:off x="8976320" y="2244080"/>
            <a:ext cx="2708720" cy="1584176"/>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5" name="Rectangle: Rounded Corners 14">
            <a:extLst>
              <a:ext uri="{FF2B5EF4-FFF2-40B4-BE49-F238E27FC236}">
                <a16:creationId xmlns:a16="http://schemas.microsoft.com/office/drawing/2014/main" id="{C0D08FE1-8088-2C52-058E-742160A0BDDA}"/>
              </a:ext>
            </a:extLst>
          </p:cNvPr>
          <p:cNvSpPr/>
          <p:nvPr/>
        </p:nvSpPr>
        <p:spPr>
          <a:xfrm>
            <a:off x="8976320" y="3094558"/>
            <a:ext cx="2708720" cy="3037954"/>
          </a:xfrm>
          <a:prstGeom prst="roundRect">
            <a:avLst>
              <a:gd name="adj" fmla="val 8272"/>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6" name="Oval 15">
            <a:extLst>
              <a:ext uri="{FF2B5EF4-FFF2-40B4-BE49-F238E27FC236}">
                <a16:creationId xmlns:a16="http://schemas.microsoft.com/office/drawing/2014/main" id="{D7AE324C-79F6-66C6-EBD4-6A3166268EB3}"/>
              </a:ext>
            </a:extLst>
          </p:cNvPr>
          <p:cNvSpPr/>
          <p:nvPr/>
        </p:nvSpPr>
        <p:spPr>
          <a:xfrm>
            <a:off x="9841024" y="2889262"/>
            <a:ext cx="577280" cy="577280"/>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8" name="TextBox 17">
            <a:extLst>
              <a:ext uri="{FF2B5EF4-FFF2-40B4-BE49-F238E27FC236}">
                <a16:creationId xmlns:a16="http://schemas.microsoft.com/office/drawing/2014/main" id="{CD00C3CC-BCD1-40C4-64B0-07911EAAAB6C}"/>
              </a:ext>
            </a:extLst>
          </p:cNvPr>
          <p:cNvSpPr txBox="1"/>
          <p:nvPr/>
        </p:nvSpPr>
        <p:spPr>
          <a:xfrm>
            <a:off x="893916" y="3601516"/>
            <a:ext cx="2708720" cy="1754326"/>
          </a:xfrm>
          <a:prstGeom prst="rect">
            <a:avLst/>
          </a:prstGeom>
          <a:noFill/>
        </p:spPr>
        <p:txBody>
          <a:bodyPr wrap="square" lIns="91440" tIns="45720" rIns="91440" bIns="45720" rtlCol="0" anchor="t">
            <a:spAutoFit/>
          </a:bodyPr>
          <a:lstStyle/>
          <a:p>
            <a:pPr algn="ctr"/>
            <a:r>
              <a:rPr lang="en-US" dirty="0"/>
              <a:t>The Malawi Government through the Ministry of Finance formulated the first ever Domestic Revenue Mobilisation Strategy (DRMS) in 2021</a:t>
            </a:r>
            <a:endParaRPr lang="en-GB" dirty="0">
              <a:solidFill>
                <a:srgbClr val="008000"/>
              </a:solidFill>
              <a:latin typeface="Google Sans"/>
            </a:endParaRPr>
          </a:p>
        </p:txBody>
      </p:sp>
      <p:sp>
        <p:nvSpPr>
          <p:cNvPr id="19" name="TextBox 18">
            <a:extLst>
              <a:ext uri="{FF2B5EF4-FFF2-40B4-BE49-F238E27FC236}">
                <a16:creationId xmlns:a16="http://schemas.microsoft.com/office/drawing/2014/main" id="{608141A1-4C2F-953A-2ECF-A1CA876A38E4}"/>
              </a:ext>
            </a:extLst>
          </p:cNvPr>
          <p:cNvSpPr txBox="1"/>
          <p:nvPr/>
        </p:nvSpPr>
        <p:spPr>
          <a:xfrm>
            <a:off x="4954562" y="3341861"/>
            <a:ext cx="2708720" cy="2862322"/>
          </a:xfrm>
          <a:prstGeom prst="rect">
            <a:avLst/>
          </a:prstGeom>
          <a:noFill/>
        </p:spPr>
        <p:txBody>
          <a:bodyPr wrap="square" lIns="91440" tIns="45720" rIns="91440" bIns="45720" rtlCol="0" anchor="t">
            <a:spAutoFit/>
          </a:bodyPr>
          <a:lstStyle/>
          <a:p>
            <a:pPr algn="ctr"/>
            <a:r>
              <a:rPr lang="en-US" dirty="0"/>
              <a:t>The Strategy aims to :</a:t>
            </a:r>
          </a:p>
          <a:p>
            <a:pPr marL="285750" indent="-285750">
              <a:buFontTx/>
              <a:buChar char="-"/>
            </a:pPr>
            <a:r>
              <a:rPr lang="en-US" dirty="0"/>
              <a:t>Provide stability and transparency in revenue policy making process</a:t>
            </a:r>
          </a:p>
          <a:p>
            <a:pPr marL="285750" indent="-285750">
              <a:buFontTx/>
              <a:buChar char="-"/>
            </a:pPr>
            <a:r>
              <a:rPr lang="en-US" dirty="0"/>
              <a:t>seeks to ensure that Government gradually reduces its reliance on external and domestic debt</a:t>
            </a:r>
            <a:endParaRPr lang="en-GB" i="1" dirty="0">
              <a:solidFill>
                <a:srgbClr val="1F1F1F"/>
              </a:solidFill>
              <a:latin typeface="Google Sans"/>
            </a:endParaRPr>
          </a:p>
        </p:txBody>
      </p:sp>
      <p:sp>
        <p:nvSpPr>
          <p:cNvPr id="20" name="TextBox 19">
            <a:extLst>
              <a:ext uri="{FF2B5EF4-FFF2-40B4-BE49-F238E27FC236}">
                <a16:creationId xmlns:a16="http://schemas.microsoft.com/office/drawing/2014/main" id="{66A3A38E-BECE-2C41-E57E-93C2143BA0CB}"/>
              </a:ext>
            </a:extLst>
          </p:cNvPr>
          <p:cNvSpPr txBox="1"/>
          <p:nvPr/>
        </p:nvSpPr>
        <p:spPr>
          <a:xfrm>
            <a:off x="8976320" y="3463589"/>
            <a:ext cx="2708720" cy="2308324"/>
          </a:xfrm>
          <a:prstGeom prst="rect">
            <a:avLst/>
          </a:prstGeom>
          <a:noFill/>
        </p:spPr>
        <p:txBody>
          <a:bodyPr wrap="square" lIns="91440" tIns="45720" rIns="91440" bIns="45720" rtlCol="0" anchor="t">
            <a:spAutoFit/>
          </a:bodyPr>
          <a:lstStyle/>
          <a:p>
            <a:r>
              <a:rPr lang="en-US" dirty="0"/>
              <a:t>The  Vision of this Strategy is :</a:t>
            </a:r>
          </a:p>
          <a:p>
            <a:pPr algn="ctr"/>
            <a:r>
              <a:rPr lang="en-US" dirty="0"/>
              <a:t>“Optimal domestic revenue for improved public service delivery and quality of life for all Malawians”</a:t>
            </a:r>
            <a:endParaRPr lang="en-MW" dirty="0"/>
          </a:p>
          <a:p>
            <a:pPr algn="ctr"/>
            <a:endParaRPr lang="en-GB" i="1" dirty="0">
              <a:solidFill>
                <a:srgbClr val="1F1F1F"/>
              </a:solidFill>
              <a:latin typeface="Google Sans"/>
            </a:endParaRPr>
          </a:p>
        </p:txBody>
      </p:sp>
      <p:sp>
        <p:nvSpPr>
          <p:cNvPr id="4" name="TextBox 3">
            <a:extLst>
              <a:ext uri="{FF2B5EF4-FFF2-40B4-BE49-F238E27FC236}">
                <a16:creationId xmlns:a16="http://schemas.microsoft.com/office/drawing/2014/main" id="{1C8E9BD4-2413-9BED-53AB-B85761902B0C}"/>
              </a:ext>
            </a:extLst>
          </p:cNvPr>
          <p:cNvSpPr txBox="1"/>
          <p:nvPr/>
        </p:nvSpPr>
        <p:spPr>
          <a:xfrm>
            <a:off x="893916" y="2273311"/>
            <a:ext cx="2734837" cy="646331"/>
          </a:xfrm>
          <a:prstGeom prst="rect">
            <a:avLst/>
          </a:prstGeom>
          <a:noFill/>
        </p:spPr>
        <p:txBody>
          <a:bodyPr wrap="square" lIns="91440" tIns="45720" rIns="91440" bIns="45720" rtlCol="0" anchor="t">
            <a:spAutoFit/>
          </a:bodyPr>
          <a:lstStyle/>
          <a:p>
            <a:pPr algn="ctr"/>
            <a:r>
              <a:rPr lang="en-ZA" b="1" dirty="0">
                <a:ea typeface="Calibri"/>
                <a:cs typeface="Calibri"/>
              </a:rPr>
              <a:t>Domestic Revenue Mobilisation Strategy</a:t>
            </a:r>
            <a:endParaRPr lang="en-US" dirty="0">
              <a:ea typeface="Calibri" panose="020F0502020204030204"/>
              <a:cs typeface="Calibri" panose="020F0502020204030204"/>
            </a:endParaRPr>
          </a:p>
        </p:txBody>
      </p:sp>
      <p:sp>
        <p:nvSpPr>
          <p:cNvPr id="26" name="TextBox 25">
            <a:extLst>
              <a:ext uri="{FF2B5EF4-FFF2-40B4-BE49-F238E27FC236}">
                <a16:creationId xmlns:a16="http://schemas.microsoft.com/office/drawing/2014/main" id="{BE5EB884-3376-5A98-8F97-FD0BD3820BFD}"/>
              </a:ext>
            </a:extLst>
          </p:cNvPr>
          <p:cNvSpPr txBox="1"/>
          <p:nvPr/>
        </p:nvSpPr>
        <p:spPr>
          <a:xfrm>
            <a:off x="4939660" y="2306649"/>
            <a:ext cx="2734837" cy="369332"/>
          </a:xfrm>
          <a:prstGeom prst="rect">
            <a:avLst/>
          </a:prstGeom>
          <a:noFill/>
        </p:spPr>
        <p:txBody>
          <a:bodyPr wrap="square" lIns="91440" tIns="45720" rIns="91440" bIns="45720" rtlCol="0" anchor="t">
            <a:spAutoFit/>
          </a:bodyPr>
          <a:lstStyle/>
          <a:p>
            <a:pPr algn="ctr"/>
            <a:r>
              <a:rPr lang="en-ZA" b="1" dirty="0">
                <a:solidFill>
                  <a:srgbClr val="000000"/>
                </a:solidFill>
                <a:ea typeface="+mn-lt"/>
                <a:cs typeface="+mn-lt"/>
              </a:rPr>
              <a:t>Why DRMS</a:t>
            </a:r>
            <a:endParaRPr lang="en-US" dirty="0"/>
          </a:p>
        </p:txBody>
      </p:sp>
      <p:sp>
        <p:nvSpPr>
          <p:cNvPr id="28" name="TextBox 27">
            <a:extLst>
              <a:ext uri="{FF2B5EF4-FFF2-40B4-BE49-F238E27FC236}">
                <a16:creationId xmlns:a16="http://schemas.microsoft.com/office/drawing/2014/main" id="{85A78FCF-A453-2DA7-1198-A64016D7EA51}"/>
              </a:ext>
            </a:extLst>
          </p:cNvPr>
          <p:cNvSpPr txBox="1"/>
          <p:nvPr/>
        </p:nvSpPr>
        <p:spPr>
          <a:xfrm>
            <a:off x="8973497" y="2411424"/>
            <a:ext cx="2734837" cy="369332"/>
          </a:xfrm>
          <a:prstGeom prst="rect">
            <a:avLst/>
          </a:prstGeom>
          <a:noFill/>
        </p:spPr>
        <p:txBody>
          <a:bodyPr wrap="square" lIns="91440" tIns="45720" rIns="91440" bIns="45720" rtlCol="0" anchor="t">
            <a:spAutoFit/>
          </a:bodyPr>
          <a:lstStyle/>
          <a:p>
            <a:pPr algn="ctr"/>
            <a:r>
              <a:rPr lang="en-ZA" b="1" dirty="0">
                <a:solidFill>
                  <a:srgbClr val="000000"/>
                </a:solidFill>
                <a:ea typeface="+mn-lt"/>
                <a:cs typeface="+mn-lt"/>
              </a:rPr>
              <a:t>DRMS VISION</a:t>
            </a:r>
            <a:endParaRPr lang="en-US" dirty="0"/>
          </a:p>
        </p:txBody>
      </p:sp>
      <p:pic>
        <p:nvPicPr>
          <p:cNvPr id="29" name="Picture 28" descr="Chatbot Icon PNG Images, Vectors Free Download - Pngtree">
            <a:extLst>
              <a:ext uri="{FF2B5EF4-FFF2-40B4-BE49-F238E27FC236}">
                <a16:creationId xmlns:a16="http://schemas.microsoft.com/office/drawing/2014/main" id="{4336CFAD-70F3-1C16-2401-35A803C07EC1}"/>
              </a:ext>
            </a:extLst>
          </p:cNvPr>
          <p:cNvPicPr>
            <a:picLocks noChangeAspect="1"/>
          </p:cNvPicPr>
          <p:nvPr/>
        </p:nvPicPr>
        <p:blipFill>
          <a:blip r:embed="rId2"/>
          <a:stretch>
            <a:fillRect/>
          </a:stretch>
        </p:blipFill>
        <p:spPr>
          <a:xfrm>
            <a:off x="1724025" y="2856972"/>
            <a:ext cx="671513" cy="572555"/>
          </a:xfrm>
          <a:prstGeom prst="rect">
            <a:avLst/>
          </a:prstGeom>
        </p:spPr>
      </p:pic>
      <p:pic>
        <p:nvPicPr>
          <p:cNvPr id="30" name="Picture 29" descr="Data analytics Generic Blue icon">
            <a:extLst>
              <a:ext uri="{FF2B5EF4-FFF2-40B4-BE49-F238E27FC236}">
                <a16:creationId xmlns:a16="http://schemas.microsoft.com/office/drawing/2014/main" id="{B6EDE000-2CDA-7B72-D2EC-1BF0AAAD1964}"/>
              </a:ext>
            </a:extLst>
          </p:cNvPr>
          <p:cNvPicPr>
            <a:picLocks noChangeAspect="1"/>
          </p:cNvPicPr>
          <p:nvPr/>
        </p:nvPicPr>
        <p:blipFill>
          <a:blip r:embed="rId3"/>
          <a:stretch>
            <a:fillRect/>
          </a:stretch>
        </p:blipFill>
        <p:spPr>
          <a:xfrm>
            <a:off x="5879306" y="2950369"/>
            <a:ext cx="457201" cy="397670"/>
          </a:xfrm>
          <a:prstGeom prst="rect">
            <a:avLst/>
          </a:prstGeom>
        </p:spPr>
      </p:pic>
      <p:pic>
        <p:nvPicPr>
          <p:cNvPr id="31" name="Picture 30" descr="Blockchain - Free technology icons">
            <a:extLst>
              <a:ext uri="{FF2B5EF4-FFF2-40B4-BE49-F238E27FC236}">
                <a16:creationId xmlns:a16="http://schemas.microsoft.com/office/drawing/2014/main" id="{C7F7B00A-F675-313F-DA42-3F52006C2E3F}"/>
              </a:ext>
            </a:extLst>
          </p:cNvPr>
          <p:cNvPicPr>
            <a:picLocks noChangeAspect="1"/>
          </p:cNvPicPr>
          <p:nvPr/>
        </p:nvPicPr>
        <p:blipFill>
          <a:blip r:embed="rId4"/>
          <a:stretch>
            <a:fillRect/>
          </a:stretch>
        </p:blipFill>
        <p:spPr>
          <a:xfrm>
            <a:off x="9844087" y="2914650"/>
            <a:ext cx="576263" cy="528639"/>
          </a:xfrm>
          <a:prstGeom prst="rect">
            <a:avLst/>
          </a:prstGeom>
        </p:spPr>
      </p:pic>
      <p:sp>
        <p:nvSpPr>
          <p:cNvPr id="3" name="Title 1">
            <a:extLst>
              <a:ext uri="{FF2B5EF4-FFF2-40B4-BE49-F238E27FC236}">
                <a16:creationId xmlns:a16="http://schemas.microsoft.com/office/drawing/2014/main" id="{9B56A8E8-6646-4232-E530-E1BFB201105E}"/>
              </a:ext>
            </a:extLst>
          </p:cNvPr>
          <p:cNvSpPr txBox="1">
            <a:spLocks/>
          </p:cNvSpPr>
          <p:nvPr/>
        </p:nvSpPr>
        <p:spPr>
          <a:xfrm>
            <a:off x="523091" y="1402658"/>
            <a:ext cx="11414760" cy="595894"/>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latin typeface="Aharoni" panose="02010803020104030203" pitchFamily="2" charset="-79"/>
                <a:cs typeface="Aharoni" panose="02010803020104030203" pitchFamily="2" charset="-79"/>
              </a:rPr>
              <a:t>3. Understanding the current Tax Administration landscape in Malawi</a:t>
            </a:r>
            <a:endParaRPr lang="en-MW" sz="24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5528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0" grpId="0" animBg="1"/>
      <p:bldP spid="11" grpId="0" animBg="1"/>
      <p:bldP spid="12" grpId="0" animBg="1"/>
      <p:bldP spid="14" grpId="0" animBg="1"/>
      <p:bldP spid="15" grpId="0" animBg="1"/>
      <p:bldP spid="16" grpId="0" animBg="1"/>
      <p:bldP spid="18" grpId="0"/>
      <p:bldP spid="19" grpId="0"/>
      <p:bldP spid="20" grpId="0"/>
      <p:bldP spid="4"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C001412-F7CD-C778-CFF7-15FEE8F2DF16}"/>
              </a:ext>
            </a:extLst>
          </p:cNvPr>
          <p:cNvSpPr/>
          <p:nvPr/>
        </p:nvSpPr>
        <p:spPr>
          <a:xfrm>
            <a:off x="6420037" y="1842534"/>
            <a:ext cx="3672407" cy="1401839"/>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6" name="Oval 15">
            <a:extLst>
              <a:ext uri="{FF2B5EF4-FFF2-40B4-BE49-F238E27FC236}">
                <a16:creationId xmlns:a16="http://schemas.microsoft.com/office/drawing/2014/main" id="{4C8AB42A-D34D-F2A1-4259-592307DE3D93}"/>
              </a:ext>
            </a:extLst>
          </p:cNvPr>
          <p:cNvSpPr/>
          <p:nvPr/>
        </p:nvSpPr>
        <p:spPr>
          <a:xfrm>
            <a:off x="2638353" y="5435205"/>
            <a:ext cx="3672407" cy="1368152"/>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8" name="Rectangle 7">
            <a:extLst>
              <a:ext uri="{FF2B5EF4-FFF2-40B4-BE49-F238E27FC236}">
                <a16:creationId xmlns:a16="http://schemas.microsoft.com/office/drawing/2014/main" id="{AF95A2C0-2A8F-DCE0-032D-7EE50B8CFB7C}"/>
              </a:ext>
            </a:extLst>
          </p:cNvPr>
          <p:cNvSpPr/>
          <p:nvPr/>
        </p:nvSpPr>
        <p:spPr>
          <a:xfrm>
            <a:off x="6420036" y="2560423"/>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3" name="Oval 12">
            <a:extLst>
              <a:ext uri="{FF2B5EF4-FFF2-40B4-BE49-F238E27FC236}">
                <a16:creationId xmlns:a16="http://schemas.microsoft.com/office/drawing/2014/main" id="{B26E425B-2BB8-1A91-6863-29BF4CF91F03}"/>
              </a:ext>
            </a:extLst>
          </p:cNvPr>
          <p:cNvSpPr/>
          <p:nvPr/>
        </p:nvSpPr>
        <p:spPr>
          <a:xfrm>
            <a:off x="1667720" y="2560298"/>
            <a:ext cx="1941267" cy="1762268"/>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5" name="Rectangle 14">
            <a:extLst>
              <a:ext uri="{FF2B5EF4-FFF2-40B4-BE49-F238E27FC236}">
                <a16:creationId xmlns:a16="http://schemas.microsoft.com/office/drawing/2014/main" id="{C727165D-358B-5ABD-FC97-02E286FA7232}"/>
              </a:ext>
            </a:extLst>
          </p:cNvPr>
          <p:cNvSpPr/>
          <p:nvPr/>
        </p:nvSpPr>
        <p:spPr>
          <a:xfrm>
            <a:off x="2638354" y="4398667"/>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7" name="Rectangle 16">
            <a:extLst>
              <a:ext uri="{FF2B5EF4-FFF2-40B4-BE49-F238E27FC236}">
                <a16:creationId xmlns:a16="http://schemas.microsoft.com/office/drawing/2014/main" id="{6AC1CF8B-B86B-1278-565F-00BA9AA1F5FE}"/>
              </a:ext>
            </a:extLst>
          </p:cNvPr>
          <p:cNvSpPr/>
          <p:nvPr/>
        </p:nvSpPr>
        <p:spPr>
          <a:xfrm>
            <a:off x="2638354" y="2560422"/>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9" name="Oval 18">
            <a:extLst>
              <a:ext uri="{FF2B5EF4-FFF2-40B4-BE49-F238E27FC236}">
                <a16:creationId xmlns:a16="http://schemas.microsoft.com/office/drawing/2014/main" id="{070438DD-DBD3-D203-97B6-E88FA205FB85}"/>
              </a:ext>
            </a:extLst>
          </p:cNvPr>
          <p:cNvSpPr/>
          <p:nvPr/>
        </p:nvSpPr>
        <p:spPr>
          <a:xfrm>
            <a:off x="9121810" y="4397909"/>
            <a:ext cx="1941267" cy="1762268"/>
          </a:xfrm>
          <a:prstGeom prst="ellipse">
            <a:avLst/>
          </a:prstGeom>
          <a:solidFill>
            <a:schemeClr val="accent6">
              <a:lumMod val="40000"/>
              <a:lumOff val="6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0" name="Rectangle 19">
            <a:extLst>
              <a:ext uri="{FF2B5EF4-FFF2-40B4-BE49-F238E27FC236}">
                <a16:creationId xmlns:a16="http://schemas.microsoft.com/office/drawing/2014/main" id="{F29C2AD6-20C6-2C06-5A2A-6464C270D7AC}"/>
              </a:ext>
            </a:extLst>
          </p:cNvPr>
          <p:cNvSpPr/>
          <p:nvPr/>
        </p:nvSpPr>
        <p:spPr>
          <a:xfrm>
            <a:off x="6420036" y="4398666"/>
            <a:ext cx="3672408" cy="1762269"/>
          </a:xfrm>
          <a:prstGeom prst="rect">
            <a:avLst/>
          </a:prstGeom>
          <a:solidFill>
            <a:schemeClr val="accent6">
              <a:lumMod val="20000"/>
              <a:lumOff val="8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1" name="TextBox 20">
            <a:extLst>
              <a:ext uri="{FF2B5EF4-FFF2-40B4-BE49-F238E27FC236}">
                <a16:creationId xmlns:a16="http://schemas.microsoft.com/office/drawing/2014/main" id="{70CF44D3-8C18-C475-07B0-BA7A363C1C6C}"/>
              </a:ext>
            </a:extLst>
          </p:cNvPr>
          <p:cNvSpPr txBox="1"/>
          <p:nvPr/>
        </p:nvSpPr>
        <p:spPr>
          <a:xfrm>
            <a:off x="2890382" y="2612361"/>
            <a:ext cx="3168352" cy="369332"/>
          </a:xfrm>
          <a:prstGeom prst="rect">
            <a:avLst/>
          </a:prstGeom>
          <a:noFill/>
        </p:spPr>
        <p:txBody>
          <a:bodyPr wrap="square" rtlCol="0">
            <a:spAutoFit/>
          </a:bodyPr>
          <a:lstStyle/>
          <a:p>
            <a:pPr algn="ctr"/>
            <a:r>
              <a:rPr lang="en-ZA" b="1" dirty="0"/>
              <a:t>Efficiency &amp; Economic Growth</a:t>
            </a:r>
            <a:endParaRPr lang="en-MW" b="1" dirty="0"/>
          </a:p>
        </p:txBody>
      </p:sp>
      <p:sp>
        <p:nvSpPr>
          <p:cNvPr id="22" name="TextBox 21">
            <a:extLst>
              <a:ext uri="{FF2B5EF4-FFF2-40B4-BE49-F238E27FC236}">
                <a16:creationId xmlns:a16="http://schemas.microsoft.com/office/drawing/2014/main" id="{D154FF89-713D-243E-E6DF-6B38BC83B358}"/>
              </a:ext>
            </a:extLst>
          </p:cNvPr>
          <p:cNvSpPr txBox="1"/>
          <p:nvPr/>
        </p:nvSpPr>
        <p:spPr>
          <a:xfrm>
            <a:off x="6378384" y="2585723"/>
            <a:ext cx="3168352" cy="369332"/>
          </a:xfrm>
          <a:prstGeom prst="rect">
            <a:avLst/>
          </a:prstGeom>
          <a:noFill/>
        </p:spPr>
        <p:txBody>
          <a:bodyPr wrap="square" rtlCol="0">
            <a:spAutoFit/>
          </a:bodyPr>
          <a:lstStyle/>
          <a:p>
            <a:pPr algn="ctr"/>
            <a:r>
              <a:rPr lang="en-ZA" b="1" dirty="0"/>
              <a:t>Compliance</a:t>
            </a:r>
            <a:endParaRPr lang="en-MW" b="1" dirty="0"/>
          </a:p>
        </p:txBody>
      </p:sp>
      <p:sp>
        <p:nvSpPr>
          <p:cNvPr id="23" name="TextBox 22">
            <a:extLst>
              <a:ext uri="{FF2B5EF4-FFF2-40B4-BE49-F238E27FC236}">
                <a16:creationId xmlns:a16="http://schemas.microsoft.com/office/drawing/2014/main" id="{67C5EF8F-2426-9799-EB94-1C66ABEB7665}"/>
              </a:ext>
            </a:extLst>
          </p:cNvPr>
          <p:cNvSpPr txBox="1"/>
          <p:nvPr/>
        </p:nvSpPr>
        <p:spPr>
          <a:xfrm>
            <a:off x="6672064" y="5728082"/>
            <a:ext cx="3168352" cy="369332"/>
          </a:xfrm>
          <a:prstGeom prst="rect">
            <a:avLst/>
          </a:prstGeom>
          <a:noFill/>
        </p:spPr>
        <p:txBody>
          <a:bodyPr wrap="square" rtlCol="0">
            <a:spAutoFit/>
          </a:bodyPr>
          <a:lstStyle/>
          <a:p>
            <a:pPr algn="ctr"/>
            <a:r>
              <a:rPr lang="en-ZA" b="1" dirty="0"/>
              <a:t>Automation</a:t>
            </a:r>
            <a:endParaRPr lang="en-MW" b="1" dirty="0"/>
          </a:p>
        </p:txBody>
      </p:sp>
      <p:sp>
        <p:nvSpPr>
          <p:cNvPr id="24" name="TextBox 23">
            <a:extLst>
              <a:ext uri="{FF2B5EF4-FFF2-40B4-BE49-F238E27FC236}">
                <a16:creationId xmlns:a16="http://schemas.microsoft.com/office/drawing/2014/main" id="{D8195430-2A6A-A3B1-9262-5E7C1B69AAE1}"/>
              </a:ext>
            </a:extLst>
          </p:cNvPr>
          <p:cNvSpPr txBox="1"/>
          <p:nvPr/>
        </p:nvSpPr>
        <p:spPr>
          <a:xfrm>
            <a:off x="2606763" y="5597084"/>
            <a:ext cx="3168352" cy="369332"/>
          </a:xfrm>
          <a:prstGeom prst="rect">
            <a:avLst/>
          </a:prstGeom>
          <a:noFill/>
        </p:spPr>
        <p:txBody>
          <a:bodyPr wrap="square" rtlCol="0">
            <a:spAutoFit/>
          </a:bodyPr>
          <a:lstStyle/>
          <a:p>
            <a:pPr algn="ctr"/>
            <a:r>
              <a:rPr lang="en-ZA" b="1" dirty="0"/>
              <a:t>Low Cost</a:t>
            </a:r>
            <a:endParaRPr lang="en-MW" b="1" dirty="0"/>
          </a:p>
        </p:txBody>
      </p:sp>
      <p:sp>
        <p:nvSpPr>
          <p:cNvPr id="25" name="TextBox 24">
            <a:extLst>
              <a:ext uri="{FF2B5EF4-FFF2-40B4-BE49-F238E27FC236}">
                <a16:creationId xmlns:a16="http://schemas.microsoft.com/office/drawing/2014/main" id="{9B765228-C8CB-B8F2-BF7C-1DC0764ADA35}"/>
              </a:ext>
            </a:extLst>
          </p:cNvPr>
          <p:cNvSpPr txBox="1"/>
          <p:nvPr/>
        </p:nvSpPr>
        <p:spPr>
          <a:xfrm>
            <a:off x="2638353" y="2975838"/>
            <a:ext cx="3672408" cy="877163"/>
          </a:xfrm>
          <a:prstGeom prst="rect">
            <a:avLst/>
          </a:prstGeom>
          <a:noFill/>
        </p:spPr>
        <p:txBody>
          <a:bodyPr wrap="square" rtlCol="0">
            <a:spAutoFit/>
          </a:bodyPr>
          <a:lstStyle/>
          <a:p>
            <a:r>
              <a:rPr lang="en-US" sz="1700" dirty="0"/>
              <a:t>Government will seek to ensure that tax policies facilitate efficiency and economic growth.</a:t>
            </a:r>
          </a:p>
        </p:txBody>
      </p:sp>
      <p:sp>
        <p:nvSpPr>
          <p:cNvPr id="26" name="TextBox 25">
            <a:extLst>
              <a:ext uri="{FF2B5EF4-FFF2-40B4-BE49-F238E27FC236}">
                <a16:creationId xmlns:a16="http://schemas.microsoft.com/office/drawing/2014/main" id="{EF58FEBA-DA55-D5AE-138D-F5E142077771}"/>
              </a:ext>
            </a:extLst>
          </p:cNvPr>
          <p:cNvSpPr txBox="1"/>
          <p:nvPr/>
        </p:nvSpPr>
        <p:spPr>
          <a:xfrm>
            <a:off x="7174963" y="2927801"/>
            <a:ext cx="2917479" cy="1138773"/>
          </a:xfrm>
          <a:prstGeom prst="rect">
            <a:avLst/>
          </a:prstGeom>
          <a:noFill/>
        </p:spPr>
        <p:txBody>
          <a:bodyPr wrap="square" rtlCol="0">
            <a:spAutoFit/>
          </a:bodyPr>
          <a:lstStyle/>
          <a:p>
            <a:r>
              <a:rPr lang="en-US" sz="1700" dirty="0"/>
              <a:t>Government will endeavor to structure its tax laws in such a manner that promotes tax compliance.</a:t>
            </a:r>
          </a:p>
        </p:txBody>
      </p:sp>
      <p:sp>
        <p:nvSpPr>
          <p:cNvPr id="27" name="TextBox 26">
            <a:extLst>
              <a:ext uri="{FF2B5EF4-FFF2-40B4-BE49-F238E27FC236}">
                <a16:creationId xmlns:a16="http://schemas.microsoft.com/office/drawing/2014/main" id="{2DFEF911-CE52-9AF5-4C94-48DEA9459D12}"/>
              </a:ext>
            </a:extLst>
          </p:cNvPr>
          <p:cNvSpPr txBox="1"/>
          <p:nvPr/>
        </p:nvSpPr>
        <p:spPr>
          <a:xfrm>
            <a:off x="6988845" y="4451779"/>
            <a:ext cx="3168351" cy="1200329"/>
          </a:xfrm>
          <a:prstGeom prst="rect">
            <a:avLst/>
          </a:prstGeom>
          <a:noFill/>
        </p:spPr>
        <p:txBody>
          <a:bodyPr wrap="square" rtlCol="0">
            <a:spAutoFit/>
          </a:bodyPr>
          <a:lstStyle/>
          <a:p>
            <a:r>
              <a:rPr lang="en-US" dirty="0"/>
              <a:t>Government will ensure automation of non-tax revenue collection and strengthening of its monitoring systems</a:t>
            </a:r>
            <a:endParaRPr lang="en-GB" i="1" u="none" strike="noStrike" dirty="0">
              <a:solidFill>
                <a:srgbClr val="1F1F1F"/>
              </a:solidFill>
              <a:effectLst/>
              <a:latin typeface="Google Sans"/>
            </a:endParaRPr>
          </a:p>
        </p:txBody>
      </p:sp>
      <p:sp>
        <p:nvSpPr>
          <p:cNvPr id="28" name="TextBox 27">
            <a:extLst>
              <a:ext uri="{FF2B5EF4-FFF2-40B4-BE49-F238E27FC236}">
                <a16:creationId xmlns:a16="http://schemas.microsoft.com/office/drawing/2014/main" id="{C3A253E2-7AD0-0588-CCAC-32CB218C1E4E}"/>
              </a:ext>
            </a:extLst>
          </p:cNvPr>
          <p:cNvSpPr txBox="1"/>
          <p:nvPr/>
        </p:nvSpPr>
        <p:spPr>
          <a:xfrm>
            <a:off x="2699268" y="4565956"/>
            <a:ext cx="2870676" cy="923330"/>
          </a:xfrm>
          <a:prstGeom prst="rect">
            <a:avLst/>
          </a:prstGeom>
          <a:noFill/>
        </p:spPr>
        <p:txBody>
          <a:bodyPr wrap="square" rtlCol="0">
            <a:spAutoFit/>
          </a:bodyPr>
          <a:lstStyle/>
          <a:p>
            <a:r>
              <a:rPr lang="en-US" dirty="0"/>
              <a:t>Government will endeavor to keep to the minimum the cost of revenue collection.</a:t>
            </a:r>
          </a:p>
        </p:txBody>
      </p:sp>
      <p:sp>
        <p:nvSpPr>
          <p:cNvPr id="29" name="TextBox 28">
            <a:extLst>
              <a:ext uri="{FF2B5EF4-FFF2-40B4-BE49-F238E27FC236}">
                <a16:creationId xmlns:a16="http://schemas.microsoft.com/office/drawing/2014/main" id="{851F52D3-2735-C178-014A-2DE65D8E1AB2}"/>
              </a:ext>
            </a:extLst>
          </p:cNvPr>
          <p:cNvSpPr txBox="1"/>
          <p:nvPr/>
        </p:nvSpPr>
        <p:spPr>
          <a:xfrm>
            <a:off x="1918904" y="2933600"/>
            <a:ext cx="468264" cy="1015663"/>
          </a:xfrm>
          <a:prstGeom prst="rect">
            <a:avLst/>
          </a:prstGeom>
          <a:noFill/>
        </p:spPr>
        <p:txBody>
          <a:bodyPr wrap="square" rtlCol="0">
            <a:spAutoFit/>
          </a:bodyPr>
          <a:lstStyle/>
          <a:p>
            <a:r>
              <a:rPr lang="en-ZA" sz="6000" dirty="0">
                <a:latin typeface="Anton" pitchFamily="2" charset="0"/>
              </a:rPr>
              <a:t>1</a:t>
            </a:r>
            <a:endParaRPr lang="en-MW" sz="6000" dirty="0">
              <a:latin typeface="Anton" pitchFamily="2" charset="0"/>
            </a:endParaRPr>
          </a:p>
        </p:txBody>
      </p:sp>
      <p:sp>
        <p:nvSpPr>
          <p:cNvPr id="30" name="TextBox 29">
            <a:extLst>
              <a:ext uri="{FF2B5EF4-FFF2-40B4-BE49-F238E27FC236}">
                <a16:creationId xmlns:a16="http://schemas.microsoft.com/office/drawing/2014/main" id="{261E3DA0-8C73-9E22-8EBB-9B267E94AC2C}"/>
              </a:ext>
            </a:extLst>
          </p:cNvPr>
          <p:cNvSpPr txBox="1"/>
          <p:nvPr/>
        </p:nvSpPr>
        <p:spPr>
          <a:xfrm>
            <a:off x="8022107" y="1737846"/>
            <a:ext cx="378839" cy="1015663"/>
          </a:xfrm>
          <a:prstGeom prst="rect">
            <a:avLst/>
          </a:prstGeom>
          <a:noFill/>
        </p:spPr>
        <p:txBody>
          <a:bodyPr wrap="square" rtlCol="0">
            <a:spAutoFit/>
          </a:bodyPr>
          <a:lstStyle/>
          <a:p>
            <a:r>
              <a:rPr lang="en-ZA" sz="6000" dirty="0">
                <a:latin typeface="Anton" pitchFamily="2" charset="0"/>
              </a:rPr>
              <a:t>2</a:t>
            </a:r>
            <a:endParaRPr lang="en-MW" sz="6000" dirty="0">
              <a:latin typeface="Anton" pitchFamily="2" charset="0"/>
            </a:endParaRPr>
          </a:p>
        </p:txBody>
      </p:sp>
      <p:sp>
        <p:nvSpPr>
          <p:cNvPr id="31" name="TextBox 30">
            <a:extLst>
              <a:ext uri="{FF2B5EF4-FFF2-40B4-BE49-F238E27FC236}">
                <a16:creationId xmlns:a16="http://schemas.microsoft.com/office/drawing/2014/main" id="{73EBACE2-80C1-9BBE-9D94-41A4489B9330}"/>
              </a:ext>
            </a:extLst>
          </p:cNvPr>
          <p:cNvSpPr txBox="1"/>
          <p:nvPr/>
        </p:nvSpPr>
        <p:spPr>
          <a:xfrm>
            <a:off x="4240425" y="6136548"/>
            <a:ext cx="468264" cy="769441"/>
          </a:xfrm>
          <a:prstGeom prst="rect">
            <a:avLst/>
          </a:prstGeom>
          <a:noFill/>
        </p:spPr>
        <p:txBody>
          <a:bodyPr wrap="square" rtlCol="0">
            <a:spAutoFit/>
          </a:bodyPr>
          <a:lstStyle/>
          <a:p>
            <a:r>
              <a:rPr lang="en-ZA" sz="4400" dirty="0">
                <a:latin typeface="Anton" pitchFamily="2" charset="0"/>
              </a:rPr>
              <a:t>3</a:t>
            </a:r>
            <a:endParaRPr lang="en-MW" sz="4400" dirty="0">
              <a:latin typeface="Anton" pitchFamily="2" charset="0"/>
            </a:endParaRPr>
          </a:p>
        </p:txBody>
      </p:sp>
      <p:sp>
        <p:nvSpPr>
          <p:cNvPr id="32" name="TextBox 31">
            <a:extLst>
              <a:ext uri="{FF2B5EF4-FFF2-40B4-BE49-F238E27FC236}">
                <a16:creationId xmlns:a16="http://schemas.microsoft.com/office/drawing/2014/main" id="{B2848E9D-5180-5C46-69A8-B5FE4BD66DB5}"/>
              </a:ext>
            </a:extLst>
          </p:cNvPr>
          <p:cNvSpPr txBox="1"/>
          <p:nvPr/>
        </p:nvSpPr>
        <p:spPr>
          <a:xfrm>
            <a:off x="10290571" y="4750622"/>
            <a:ext cx="468264" cy="1015663"/>
          </a:xfrm>
          <a:prstGeom prst="rect">
            <a:avLst/>
          </a:prstGeom>
          <a:noFill/>
        </p:spPr>
        <p:txBody>
          <a:bodyPr wrap="square" rtlCol="0">
            <a:spAutoFit/>
          </a:bodyPr>
          <a:lstStyle/>
          <a:p>
            <a:r>
              <a:rPr lang="en-ZA" sz="6000" dirty="0">
                <a:latin typeface="Anton" pitchFamily="2" charset="0"/>
              </a:rPr>
              <a:t>4</a:t>
            </a:r>
            <a:endParaRPr lang="en-MW" sz="6000" dirty="0">
              <a:latin typeface="Anton" pitchFamily="2" charset="0"/>
            </a:endParaRPr>
          </a:p>
        </p:txBody>
      </p:sp>
      <p:pic>
        <p:nvPicPr>
          <p:cNvPr id="33" name="Picture 32">
            <a:extLst>
              <a:ext uri="{FF2B5EF4-FFF2-40B4-BE49-F238E27FC236}">
                <a16:creationId xmlns:a16="http://schemas.microsoft.com/office/drawing/2014/main" id="{AC6D805C-DF5C-C981-3C4A-4E0639FCF0FC}"/>
              </a:ext>
            </a:extLst>
          </p:cNvPr>
          <p:cNvPicPr>
            <a:picLocks noChangeAspect="1"/>
          </p:cNvPicPr>
          <p:nvPr/>
        </p:nvPicPr>
        <p:blipFill>
          <a:blip r:embed="rId2"/>
          <a:stretch>
            <a:fillRect/>
          </a:stretch>
        </p:blipFill>
        <p:spPr>
          <a:xfrm>
            <a:off x="5546296" y="3570520"/>
            <a:ext cx="665024" cy="666323"/>
          </a:xfrm>
          <a:prstGeom prst="rect">
            <a:avLst/>
          </a:prstGeom>
        </p:spPr>
      </p:pic>
      <p:pic>
        <p:nvPicPr>
          <p:cNvPr id="34" name="Picture 33">
            <a:extLst>
              <a:ext uri="{FF2B5EF4-FFF2-40B4-BE49-F238E27FC236}">
                <a16:creationId xmlns:a16="http://schemas.microsoft.com/office/drawing/2014/main" id="{93217A8B-1F43-5046-2652-FC613937D4DC}"/>
              </a:ext>
            </a:extLst>
          </p:cNvPr>
          <p:cNvPicPr>
            <a:picLocks noChangeAspect="1"/>
          </p:cNvPicPr>
          <p:nvPr/>
        </p:nvPicPr>
        <p:blipFill>
          <a:blip r:embed="rId3"/>
          <a:stretch>
            <a:fillRect/>
          </a:stretch>
        </p:blipFill>
        <p:spPr>
          <a:xfrm>
            <a:off x="6443940" y="3571240"/>
            <a:ext cx="731024" cy="731024"/>
          </a:xfrm>
          <a:prstGeom prst="rect">
            <a:avLst/>
          </a:prstGeom>
        </p:spPr>
      </p:pic>
      <p:pic>
        <p:nvPicPr>
          <p:cNvPr id="1026" name="Picture 2" descr="Accuracy Icon #72329 - Free Icons Library">
            <a:extLst>
              <a:ext uri="{FF2B5EF4-FFF2-40B4-BE49-F238E27FC236}">
                <a16:creationId xmlns:a16="http://schemas.microsoft.com/office/drawing/2014/main" id="{CB2DF0FD-D75C-A98A-9474-AD7FDF59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493" y="4403813"/>
            <a:ext cx="786630" cy="786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arent Icons - Free SVG &amp; PNG Transparent Images - Noun Project">
            <a:extLst>
              <a:ext uri="{FF2B5EF4-FFF2-40B4-BE49-F238E27FC236}">
                <a16:creationId xmlns:a16="http://schemas.microsoft.com/office/drawing/2014/main" id="{A62D508B-E22B-E247-6D22-2D36CD2AE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825" y="4408810"/>
            <a:ext cx="704939" cy="7049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B376197-7090-D739-CC66-971499D66F43}"/>
              </a:ext>
            </a:extLst>
          </p:cNvPr>
          <p:cNvSpPr txBox="1">
            <a:spLocks/>
          </p:cNvSpPr>
          <p:nvPr/>
        </p:nvSpPr>
        <p:spPr>
          <a:xfrm>
            <a:off x="353714" y="1203981"/>
            <a:ext cx="11600722" cy="618125"/>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latin typeface="Aharoni" panose="02010803020104030203" pitchFamily="2" charset="-79"/>
                <a:cs typeface="Aharoni" panose="02010803020104030203" pitchFamily="2" charset="-79"/>
              </a:rPr>
              <a:t>4. </a:t>
            </a:r>
            <a:r>
              <a:rPr lang="en-US" sz="2400" b="1" i="1">
                <a:latin typeface="Aharoni" panose="02010803020104030203" pitchFamily="2" charset="-79"/>
                <a:cs typeface="Aharoni" panose="02010803020104030203" pitchFamily="2" charset="-79"/>
              </a:rPr>
              <a:t>The Domestic </a:t>
            </a:r>
            <a:r>
              <a:rPr lang="en-US" sz="2400" b="1" i="1" dirty="0">
                <a:latin typeface="Aharoni" panose="02010803020104030203" pitchFamily="2" charset="-79"/>
                <a:cs typeface="Aharoni" panose="02010803020104030203" pitchFamily="2" charset="-79"/>
              </a:rPr>
              <a:t>Revenue Mobilisation Strategy  : The Guiding principles for discussion</a:t>
            </a:r>
            <a:endParaRPr lang="en-MW" sz="24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84535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8" grpId="0" animBg="1"/>
      <p:bldP spid="13" grpId="0" animBg="1"/>
      <p:bldP spid="15"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C001412-F7CD-C778-CFF7-15FEE8F2DF16}"/>
              </a:ext>
            </a:extLst>
          </p:cNvPr>
          <p:cNvSpPr/>
          <p:nvPr/>
        </p:nvSpPr>
        <p:spPr>
          <a:xfrm>
            <a:off x="9268628" y="2347909"/>
            <a:ext cx="1105991" cy="113303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C8AB42A-D34D-F2A1-4259-592307DE3D93}"/>
              </a:ext>
            </a:extLst>
          </p:cNvPr>
          <p:cNvSpPr/>
          <p:nvPr/>
        </p:nvSpPr>
        <p:spPr>
          <a:xfrm>
            <a:off x="1849749" y="4930947"/>
            <a:ext cx="1073153" cy="1015663"/>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3B07A-5B8B-5960-E00F-32C1A4C5265D}"/>
              </a:ext>
            </a:extLst>
          </p:cNvPr>
          <p:cNvSpPr>
            <a:spLocks noGrp="1"/>
          </p:cNvSpPr>
          <p:nvPr>
            <p:ph type="title"/>
          </p:nvPr>
        </p:nvSpPr>
        <p:spPr>
          <a:xfrm>
            <a:off x="531628" y="1439271"/>
            <a:ext cx="11249246" cy="605051"/>
          </a:xfrm>
          <a:solidFill>
            <a:schemeClr val="accent4">
              <a:lumMod val="20000"/>
              <a:lumOff val="80000"/>
            </a:schemeClr>
          </a:solidFill>
        </p:spPr>
        <p:txBody>
          <a:bodyPr>
            <a:noAutofit/>
          </a:bodyPr>
          <a:lstStyle/>
          <a:p>
            <a:r>
              <a:rPr lang="en-GB" sz="2400" b="1" i="1" dirty="0">
                <a:latin typeface="Aharoni" panose="02010803020104030203" pitchFamily="2" charset="-79"/>
                <a:cs typeface="Aharoni" panose="02010803020104030203" pitchFamily="2" charset="-79"/>
              </a:rPr>
              <a:t>5. The Role of Malawi Revenue Authority (MRA) in Economic Empowerment :</a:t>
            </a:r>
            <a:endParaRPr lang="en-MW" sz="2400"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AF95A2C0-2A8F-DCE0-032D-7EE50B8CFB7C}"/>
              </a:ext>
            </a:extLst>
          </p:cNvPr>
          <p:cNvSpPr/>
          <p:nvPr/>
        </p:nvSpPr>
        <p:spPr>
          <a:xfrm>
            <a:off x="6168008" y="2348880"/>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26E425B-2BB8-1A91-6863-29BF4CF91F03}"/>
              </a:ext>
            </a:extLst>
          </p:cNvPr>
          <p:cNvSpPr/>
          <p:nvPr/>
        </p:nvSpPr>
        <p:spPr>
          <a:xfrm>
            <a:off x="1846352" y="2353745"/>
            <a:ext cx="1105991" cy="1080245"/>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727165D-358B-5ABD-FC97-02E286FA7232}"/>
              </a:ext>
            </a:extLst>
          </p:cNvPr>
          <p:cNvSpPr/>
          <p:nvPr/>
        </p:nvSpPr>
        <p:spPr>
          <a:xfrm>
            <a:off x="2386326" y="4187124"/>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AC1CF8B-B86B-1278-565F-00BA9AA1F5FE}"/>
              </a:ext>
            </a:extLst>
          </p:cNvPr>
          <p:cNvSpPr/>
          <p:nvPr/>
        </p:nvSpPr>
        <p:spPr>
          <a:xfrm>
            <a:off x="2386326" y="2348879"/>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70438DD-DBD3-D203-97B6-E88FA205FB85}"/>
              </a:ext>
            </a:extLst>
          </p:cNvPr>
          <p:cNvSpPr/>
          <p:nvPr/>
        </p:nvSpPr>
        <p:spPr>
          <a:xfrm>
            <a:off x="9409736" y="5118616"/>
            <a:ext cx="898267" cy="827994"/>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29C2AD6-20C6-2C06-5A2A-6464C270D7AC}"/>
              </a:ext>
            </a:extLst>
          </p:cNvPr>
          <p:cNvSpPr/>
          <p:nvPr/>
        </p:nvSpPr>
        <p:spPr>
          <a:xfrm>
            <a:off x="6168008" y="4187123"/>
            <a:ext cx="3672408" cy="1762269"/>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W"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B765228-C8CB-B8F2-BF7C-1DC0764ADA35}"/>
              </a:ext>
            </a:extLst>
          </p:cNvPr>
          <p:cNvSpPr txBox="1"/>
          <p:nvPr/>
        </p:nvSpPr>
        <p:spPr>
          <a:xfrm>
            <a:off x="2404774" y="2678302"/>
            <a:ext cx="3672408" cy="1077218"/>
          </a:xfrm>
          <a:prstGeom prst="rect">
            <a:avLst/>
          </a:prstGeom>
          <a:noFill/>
        </p:spPr>
        <p:txBody>
          <a:bodyPr wrap="square" rtlCol="0">
            <a:spAutoFit/>
          </a:bodyPr>
          <a:lstStyle/>
          <a:p>
            <a:pPr lvl="0" algn="just"/>
            <a:r>
              <a:rPr lang="en-GB" sz="1600" i="1" dirty="0">
                <a:solidFill>
                  <a:srgbClr val="1F1F1F"/>
                </a:solidFill>
                <a:latin typeface="Google Sans"/>
              </a:rPr>
              <a:t>MRA forms the backbone of government finances, facilitating the collection of taxes and other revenues necessary for public expenditure. </a:t>
            </a:r>
          </a:p>
        </p:txBody>
      </p:sp>
      <p:sp>
        <p:nvSpPr>
          <p:cNvPr id="26" name="TextBox 25">
            <a:extLst>
              <a:ext uri="{FF2B5EF4-FFF2-40B4-BE49-F238E27FC236}">
                <a16:creationId xmlns:a16="http://schemas.microsoft.com/office/drawing/2014/main" id="{EF58FEBA-DA55-D5AE-138D-F5E142077771}"/>
              </a:ext>
            </a:extLst>
          </p:cNvPr>
          <p:cNvSpPr txBox="1"/>
          <p:nvPr/>
        </p:nvSpPr>
        <p:spPr>
          <a:xfrm>
            <a:off x="6162237" y="2684617"/>
            <a:ext cx="3672408" cy="830997"/>
          </a:xfrm>
          <a:prstGeom prst="rect">
            <a:avLst/>
          </a:prstGeom>
          <a:noFill/>
        </p:spPr>
        <p:txBody>
          <a:bodyPr wrap="square" rtlCol="0">
            <a:spAutoFit/>
          </a:bodyPr>
          <a:lstStyle/>
          <a:p>
            <a:pPr lvl="0" algn="just">
              <a:defRPr/>
            </a:pPr>
            <a:r>
              <a:rPr lang="en-GB" sz="1600" i="1" dirty="0">
                <a:solidFill>
                  <a:srgbClr val="1F1F1F"/>
                </a:solidFill>
                <a:latin typeface="Google Sans"/>
              </a:rPr>
              <a:t>Effective revenue collection ensures the availability of funds for infrastructure development &amp; social welfare programs.</a:t>
            </a:r>
            <a:endParaRPr kumimoji="0" lang="en-GB" sz="1600" b="0" i="1" u="none" strike="noStrike" kern="1200" cap="none" spc="0" normalizeH="0" baseline="0" noProof="0" dirty="0">
              <a:ln>
                <a:noFill/>
              </a:ln>
              <a:solidFill>
                <a:srgbClr val="1F1F1F"/>
              </a:solidFill>
              <a:effectLst/>
              <a:uLnTx/>
              <a:uFillTx/>
              <a:latin typeface="Google Sans"/>
              <a:ea typeface="+mn-ea"/>
              <a:cs typeface="+mn-cs"/>
            </a:endParaRPr>
          </a:p>
        </p:txBody>
      </p:sp>
      <p:sp>
        <p:nvSpPr>
          <p:cNvPr id="27" name="TextBox 26">
            <a:extLst>
              <a:ext uri="{FF2B5EF4-FFF2-40B4-BE49-F238E27FC236}">
                <a16:creationId xmlns:a16="http://schemas.microsoft.com/office/drawing/2014/main" id="{2DFEF911-CE52-9AF5-4C94-48DEA9459D12}"/>
              </a:ext>
            </a:extLst>
          </p:cNvPr>
          <p:cNvSpPr txBox="1"/>
          <p:nvPr/>
        </p:nvSpPr>
        <p:spPr>
          <a:xfrm>
            <a:off x="6149215" y="4406537"/>
            <a:ext cx="3672408" cy="1323439"/>
          </a:xfrm>
          <a:prstGeom prst="rect">
            <a:avLst/>
          </a:prstGeom>
          <a:noFill/>
        </p:spPr>
        <p:txBody>
          <a:bodyPr wrap="square" rtlCol="0">
            <a:spAutoFit/>
          </a:bodyPr>
          <a:lstStyle/>
          <a:p>
            <a:pPr lvl="0" algn="just">
              <a:defRPr/>
            </a:pPr>
            <a:r>
              <a:rPr lang="en-GB" sz="1600" i="1" dirty="0">
                <a:solidFill>
                  <a:srgbClr val="1F1F1F"/>
                </a:solidFill>
                <a:latin typeface="Google Sans"/>
              </a:rPr>
              <a:t>By leveraging taxation as a tool for redistributive justice and resource mobilization, MRA contributes to broader gains in governance quality and socioeconomic development.</a:t>
            </a:r>
          </a:p>
        </p:txBody>
      </p:sp>
      <p:sp>
        <p:nvSpPr>
          <p:cNvPr id="28" name="TextBox 27">
            <a:extLst>
              <a:ext uri="{FF2B5EF4-FFF2-40B4-BE49-F238E27FC236}">
                <a16:creationId xmlns:a16="http://schemas.microsoft.com/office/drawing/2014/main" id="{C3A253E2-7AD0-0588-CCAC-32CB218C1E4E}"/>
              </a:ext>
            </a:extLst>
          </p:cNvPr>
          <p:cNvSpPr txBox="1"/>
          <p:nvPr/>
        </p:nvSpPr>
        <p:spPr>
          <a:xfrm>
            <a:off x="2380555" y="4451215"/>
            <a:ext cx="3672408" cy="1323439"/>
          </a:xfrm>
          <a:prstGeom prst="rect">
            <a:avLst/>
          </a:prstGeom>
          <a:noFill/>
        </p:spPr>
        <p:txBody>
          <a:bodyPr wrap="square" rtlCol="0">
            <a:spAutoFit/>
          </a:bodyPr>
          <a:lstStyle/>
          <a:p>
            <a:pPr lvl="0" algn="just">
              <a:defRPr/>
            </a:pPr>
            <a:r>
              <a:rPr lang="en-GB" sz="1600" i="1" dirty="0">
                <a:solidFill>
                  <a:srgbClr val="1F1F1F"/>
                </a:solidFill>
                <a:latin typeface="Google Sans"/>
              </a:rPr>
              <a:t>Transparent and efficient tax systems foster investor confidence, stimulate entrepreneurship, and create an enabling environment for business expansion and job creation.</a:t>
            </a:r>
          </a:p>
        </p:txBody>
      </p:sp>
      <p:sp>
        <p:nvSpPr>
          <p:cNvPr id="29" name="TextBox 28">
            <a:extLst>
              <a:ext uri="{FF2B5EF4-FFF2-40B4-BE49-F238E27FC236}">
                <a16:creationId xmlns:a16="http://schemas.microsoft.com/office/drawing/2014/main" id="{851F52D3-2735-C178-014A-2DE65D8E1AB2}"/>
              </a:ext>
            </a:extLst>
          </p:cNvPr>
          <p:cNvSpPr txBox="1"/>
          <p:nvPr/>
        </p:nvSpPr>
        <p:spPr>
          <a:xfrm>
            <a:off x="2026180" y="2693812"/>
            <a:ext cx="468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1</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
        <p:nvSpPr>
          <p:cNvPr id="30" name="TextBox 29">
            <a:extLst>
              <a:ext uri="{FF2B5EF4-FFF2-40B4-BE49-F238E27FC236}">
                <a16:creationId xmlns:a16="http://schemas.microsoft.com/office/drawing/2014/main" id="{261E3DA0-8C73-9E22-8EBB-9B267E94AC2C}"/>
              </a:ext>
            </a:extLst>
          </p:cNvPr>
          <p:cNvSpPr txBox="1"/>
          <p:nvPr/>
        </p:nvSpPr>
        <p:spPr>
          <a:xfrm>
            <a:off x="9873384" y="2714372"/>
            <a:ext cx="468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2</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
        <p:nvSpPr>
          <p:cNvPr id="31" name="TextBox 30">
            <a:extLst>
              <a:ext uri="{FF2B5EF4-FFF2-40B4-BE49-F238E27FC236}">
                <a16:creationId xmlns:a16="http://schemas.microsoft.com/office/drawing/2014/main" id="{73EBACE2-80C1-9BBE-9D94-41A4489B9330}"/>
              </a:ext>
            </a:extLst>
          </p:cNvPr>
          <p:cNvSpPr txBox="1"/>
          <p:nvPr/>
        </p:nvSpPr>
        <p:spPr>
          <a:xfrm>
            <a:off x="2026180" y="5238723"/>
            <a:ext cx="468264" cy="400110"/>
          </a:xfrm>
          <a:prstGeom prst="rect">
            <a:avLst/>
          </a:prstGeom>
          <a:noFill/>
        </p:spPr>
        <p:txBody>
          <a:bodyPr wrap="square" rtlCol="0">
            <a:spAutoFit/>
          </a:bodyPr>
          <a:lstStyle>
            <a:defPPr>
              <a:defRPr lang="en-MW"/>
            </a:defPPr>
            <a:lvl1pPr>
              <a:defRPr sz="4000">
                <a:latin typeface="Anton"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3</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
        <p:nvSpPr>
          <p:cNvPr id="32" name="TextBox 31">
            <a:extLst>
              <a:ext uri="{FF2B5EF4-FFF2-40B4-BE49-F238E27FC236}">
                <a16:creationId xmlns:a16="http://schemas.microsoft.com/office/drawing/2014/main" id="{B2848E9D-5180-5C46-69A8-B5FE4BD66DB5}"/>
              </a:ext>
            </a:extLst>
          </p:cNvPr>
          <p:cNvSpPr txBox="1"/>
          <p:nvPr/>
        </p:nvSpPr>
        <p:spPr>
          <a:xfrm>
            <a:off x="9821624" y="5332558"/>
            <a:ext cx="4682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nton" pitchFamily="2" charset="0"/>
                <a:ea typeface="+mn-ea"/>
                <a:cs typeface="+mn-cs"/>
              </a:rPr>
              <a:t>4</a:t>
            </a:r>
            <a:endParaRPr kumimoji="0" lang="en-MW" sz="2000" b="0" i="0" u="none" strike="noStrike" kern="1200" cap="none" spc="0" normalizeH="0" baseline="0" noProof="0" dirty="0">
              <a:ln>
                <a:noFill/>
              </a:ln>
              <a:solidFill>
                <a:prstClr val="black"/>
              </a:solidFill>
              <a:effectLst/>
              <a:uLnTx/>
              <a:uFillTx/>
              <a:latin typeface="Anton" pitchFamily="2" charset="0"/>
              <a:ea typeface="+mn-ea"/>
              <a:cs typeface="+mn-cs"/>
            </a:endParaRPr>
          </a:p>
        </p:txBody>
      </p:sp>
    </p:spTree>
    <p:extLst>
      <p:ext uri="{BB962C8B-B14F-4D97-AF65-F5344CB8AC3E}">
        <p14:creationId xmlns:p14="http://schemas.microsoft.com/office/powerpoint/2010/main" val="4008576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8" grpId="0" animBg="1"/>
      <p:bldP spid="13" grpId="0" animBg="1"/>
      <p:bldP spid="15" grpId="0" animBg="1"/>
      <p:bldP spid="17" grpId="0" animBg="1"/>
      <p:bldP spid="19" grpId="0" animBg="1"/>
      <p:bldP spid="20" grpId="0" animBg="1"/>
      <p:bldP spid="25" grpId="0"/>
      <p:bldP spid="26" grpId="0"/>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orest road with vanishing point">
            <a:extLst>
              <a:ext uri="{FF2B5EF4-FFF2-40B4-BE49-F238E27FC236}">
                <a16:creationId xmlns:a16="http://schemas.microsoft.com/office/drawing/2014/main" id="{44B64C05-5190-F7CD-0B47-97AD8B89F9A4}"/>
              </a:ext>
            </a:extLst>
          </p:cNvPr>
          <p:cNvPicPr>
            <a:picLocks noChangeAspect="1"/>
          </p:cNvPicPr>
          <p:nvPr/>
        </p:nvPicPr>
        <p:blipFill rotWithShape="1">
          <a:blip r:embed="rId2"/>
          <a:srcRect l="17508" r="32354" b="-1"/>
          <a:stretch/>
        </p:blipFill>
        <p:spPr>
          <a:xfrm>
            <a:off x="-1" y="1383957"/>
            <a:ext cx="5151179" cy="5474042"/>
          </a:xfrm>
          <a:prstGeom prst="rect">
            <a:avLst/>
          </a:prstGeom>
        </p:spPr>
      </p:pic>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Rounded Corners 5">
            <a:extLst>
              <a:ext uri="{FF2B5EF4-FFF2-40B4-BE49-F238E27FC236}">
                <a16:creationId xmlns:a16="http://schemas.microsoft.com/office/drawing/2014/main" id="{A0EAA9A4-AE3B-8151-E808-AD935F4DCD37}"/>
              </a:ext>
            </a:extLst>
          </p:cNvPr>
          <p:cNvSpPr/>
          <p:nvPr/>
        </p:nvSpPr>
        <p:spPr>
          <a:xfrm>
            <a:off x="5378620" y="2321693"/>
            <a:ext cx="6162214" cy="1764722"/>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6" name="TextBox 5">
            <a:extLst>
              <a:ext uri="{FF2B5EF4-FFF2-40B4-BE49-F238E27FC236}">
                <a16:creationId xmlns:a16="http://schemas.microsoft.com/office/drawing/2014/main" id="{A75B99F7-B5D9-B2C3-1B6B-A39A9FA5935E}"/>
              </a:ext>
            </a:extLst>
          </p:cNvPr>
          <p:cNvSpPr txBox="1"/>
          <p:nvPr/>
        </p:nvSpPr>
        <p:spPr>
          <a:xfrm>
            <a:off x="5311403" y="2634697"/>
            <a:ext cx="5964890" cy="923330"/>
          </a:xfrm>
          <a:prstGeom prst="rect">
            <a:avLst/>
          </a:prstGeom>
          <a:noFill/>
        </p:spPr>
        <p:txBody>
          <a:bodyPr wrap="square" lIns="91440" tIns="45720" rIns="91440" bIns="45720" rtlCol="0" anchor="t">
            <a:spAutoFit/>
          </a:bodyPr>
          <a:lstStyle/>
          <a:p>
            <a:pPr marL="457200" indent="-457200">
              <a:buAutoNum type="arabicPeriod"/>
            </a:pPr>
            <a:r>
              <a:rPr lang="en-US" dirty="0"/>
              <a:t>Malawi needs to increase domestic revenues for supporting its development goals as set out in the country’s long term national development plans.</a:t>
            </a:r>
          </a:p>
        </p:txBody>
      </p:sp>
      <p:sp>
        <p:nvSpPr>
          <p:cNvPr id="7" name="Rectangle: Rounded Corners 8">
            <a:extLst>
              <a:ext uri="{FF2B5EF4-FFF2-40B4-BE49-F238E27FC236}">
                <a16:creationId xmlns:a16="http://schemas.microsoft.com/office/drawing/2014/main" id="{2C4CB807-5C29-9117-4465-8443779572B1}"/>
              </a:ext>
            </a:extLst>
          </p:cNvPr>
          <p:cNvSpPr/>
          <p:nvPr/>
        </p:nvSpPr>
        <p:spPr>
          <a:xfrm>
            <a:off x="5495358" y="4231036"/>
            <a:ext cx="6045477" cy="2183619"/>
          </a:xfrm>
          <a:prstGeom prst="round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8" name="TextBox 7">
            <a:extLst>
              <a:ext uri="{FF2B5EF4-FFF2-40B4-BE49-F238E27FC236}">
                <a16:creationId xmlns:a16="http://schemas.microsoft.com/office/drawing/2014/main" id="{7F3BD360-D307-98D5-0B84-E7DB9283D093}"/>
              </a:ext>
            </a:extLst>
          </p:cNvPr>
          <p:cNvSpPr txBox="1"/>
          <p:nvPr/>
        </p:nvSpPr>
        <p:spPr>
          <a:xfrm>
            <a:off x="5495358" y="4544868"/>
            <a:ext cx="6045477" cy="1477328"/>
          </a:xfrm>
          <a:prstGeom prst="rect">
            <a:avLst/>
          </a:prstGeom>
          <a:noFill/>
        </p:spPr>
        <p:txBody>
          <a:bodyPr wrap="square" lIns="91440" tIns="45720" rIns="91440" bIns="45720" rtlCol="0" anchor="t">
            <a:spAutoFit/>
          </a:bodyPr>
          <a:lstStyle/>
          <a:p>
            <a:pPr marL="457200" indent="-457200">
              <a:buAutoNum type="arabicPeriod" startAt="2"/>
            </a:pPr>
            <a:r>
              <a:rPr lang="en-US" dirty="0"/>
              <a:t>Substantially higher expenditures are required on infrastructure, education, healthcare, energy, agriculture, tourism and other priorities, to raise and sustain a level of economic growth to uplift people out of poverty and improve the well-being of all Malawians</a:t>
            </a:r>
          </a:p>
        </p:txBody>
      </p:sp>
      <p:sp>
        <p:nvSpPr>
          <p:cNvPr id="11" name="Title 1">
            <a:extLst>
              <a:ext uri="{FF2B5EF4-FFF2-40B4-BE49-F238E27FC236}">
                <a16:creationId xmlns:a16="http://schemas.microsoft.com/office/drawing/2014/main" id="{583CB047-CEB1-55FA-EFA4-41B6A058780B}"/>
              </a:ext>
            </a:extLst>
          </p:cNvPr>
          <p:cNvSpPr txBox="1">
            <a:spLocks/>
          </p:cNvSpPr>
          <p:nvPr/>
        </p:nvSpPr>
        <p:spPr>
          <a:xfrm>
            <a:off x="5495357" y="1365818"/>
            <a:ext cx="6162214" cy="811254"/>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latin typeface="Aharoni" panose="02010803020104030203" pitchFamily="2" charset="-79"/>
                <a:cs typeface="Aharoni" panose="02010803020104030203" pitchFamily="2" charset="-79"/>
              </a:rPr>
              <a:t>6. THE NEED FOR AN EFFICIENT MRA</a:t>
            </a:r>
            <a:endParaRPr lang="en-MW" sz="28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790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90E353AB-E008-A84B-BCF7-868D0B3DEDA7}"/>
              </a:ext>
            </a:extLst>
          </p:cNvPr>
          <p:cNvSpPr/>
          <p:nvPr/>
        </p:nvSpPr>
        <p:spPr>
          <a:xfrm>
            <a:off x="8501471" y="2784011"/>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2" name="Rectangle: Rounded Corners 11">
            <a:extLst>
              <a:ext uri="{FF2B5EF4-FFF2-40B4-BE49-F238E27FC236}">
                <a16:creationId xmlns:a16="http://schemas.microsoft.com/office/drawing/2014/main" id="{8978D109-821C-5114-4AF3-9624BF2133A3}"/>
              </a:ext>
            </a:extLst>
          </p:cNvPr>
          <p:cNvSpPr/>
          <p:nvPr/>
        </p:nvSpPr>
        <p:spPr>
          <a:xfrm>
            <a:off x="883215" y="2942091"/>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 name="Title 1">
            <a:extLst>
              <a:ext uri="{FF2B5EF4-FFF2-40B4-BE49-F238E27FC236}">
                <a16:creationId xmlns:a16="http://schemas.microsoft.com/office/drawing/2014/main" id="{60A3DB13-3CAC-EC20-04A4-48D02B34A06A}"/>
              </a:ext>
            </a:extLst>
          </p:cNvPr>
          <p:cNvSpPr>
            <a:spLocks noGrp="1"/>
          </p:cNvSpPr>
          <p:nvPr>
            <p:ph type="title"/>
          </p:nvPr>
        </p:nvSpPr>
        <p:spPr>
          <a:solidFill>
            <a:schemeClr val="accent5">
              <a:lumMod val="20000"/>
              <a:lumOff val="80000"/>
            </a:schemeClr>
          </a:solidFill>
          <a:ln>
            <a:noFill/>
          </a:ln>
        </p:spPr>
        <p:txBody>
          <a:bodyPr>
            <a:normAutofit/>
          </a:bodyPr>
          <a:lstStyle/>
          <a:p>
            <a:r>
              <a:rPr lang="en-ZA" sz="2400" b="1" i="1" dirty="0">
                <a:latin typeface="Aharoni" panose="02010803020104030203" pitchFamily="2" charset="-79"/>
                <a:cs typeface="Aharoni" panose="02010803020104030203" pitchFamily="2" charset="-79"/>
              </a:rPr>
              <a:t>7.  Challenges Faced by The Malawi Tax Systems </a:t>
            </a:r>
            <a:endParaRPr lang="en-MW" sz="2400" b="1" i="1" dirty="0">
              <a:latin typeface="Aharoni" panose="02010803020104030203" pitchFamily="2" charset="-79"/>
              <a:cs typeface="Aharoni" panose="02010803020104030203" pitchFamily="2" charset="-79"/>
            </a:endParaRPr>
          </a:p>
        </p:txBody>
      </p:sp>
      <p:pic>
        <p:nvPicPr>
          <p:cNvPr id="4" name="Picture 3" descr="Crossroads Icons - Free SVG &amp; PNG Crossroads Images - Noun ...">
            <a:extLst>
              <a:ext uri="{FF2B5EF4-FFF2-40B4-BE49-F238E27FC236}">
                <a16:creationId xmlns:a16="http://schemas.microsoft.com/office/drawing/2014/main" id="{E4042827-4D60-2D14-EF5C-082AD00DE001}"/>
              </a:ext>
            </a:extLst>
          </p:cNvPr>
          <p:cNvPicPr>
            <a:picLocks noChangeAspect="1"/>
          </p:cNvPicPr>
          <p:nvPr/>
        </p:nvPicPr>
        <p:blipFill>
          <a:blip r:embed="rId3"/>
          <a:stretch>
            <a:fillRect/>
          </a:stretch>
        </p:blipFill>
        <p:spPr>
          <a:xfrm>
            <a:off x="1286533" y="5086667"/>
            <a:ext cx="1182329" cy="1129104"/>
          </a:xfrm>
          <a:prstGeom prst="rect">
            <a:avLst/>
          </a:prstGeom>
        </p:spPr>
      </p:pic>
      <p:pic>
        <p:nvPicPr>
          <p:cNvPr id="5" name="Picture 4" descr="Paper - Free education icons">
            <a:extLst>
              <a:ext uri="{FF2B5EF4-FFF2-40B4-BE49-F238E27FC236}">
                <a16:creationId xmlns:a16="http://schemas.microsoft.com/office/drawing/2014/main" id="{5A3E2367-DFEB-1D69-2C65-CB5FEB6A5B43}"/>
              </a:ext>
            </a:extLst>
          </p:cNvPr>
          <p:cNvPicPr>
            <a:picLocks noChangeAspect="1"/>
          </p:cNvPicPr>
          <p:nvPr/>
        </p:nvPicPr>
        <p:blipFill>
          <a:blip r:embed="rId4"/>
          <a:stretch>
            <a:fillRect/>
          </a:stretch>
        </p:blipFill>
        <p:spPr>
          <a:xfrm>
            <a:off x="6160160" y="3891278"/>
            <a:ext cx="641556" cy="653846"/>
          </a:xfrm>
          <a:prstGeom prst="rect">
            <a:avLst/>
          </a:prstGeom>
        </p:spPr>
      </p:pic>
      <p:sp>
        <p:nvSpPr>
          <p:cNvPr id="11" name="Rectangle: Rounded Corners 10">
            <a:extLst>
              <a:ext uri="{FF2B5EF4-FFF2-40B4-BE49-F238E27FC236}">
                <a16:creationId xmlns:a16="http://schemas.microsoft.com/office/drawing/2014/main" id="{2DEB48A6-03D5-60A3-F272-D13079CA8E22}"/>
              </a:ext>
            </a:extLst>
          </p:cNvPr>
          <p:cNvSpPr/>
          <p:nvPr/>
        </p:nvSpPr>
        <p:spPr>
          <a:xfrm>
            <a:off x="883215"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13" name="Oval 12">
            <a:extLst>
              <a:ext uri="{FF2B5EF4-FFF2-40B4-BE49-F238E27FC236}">
                <a16:creationId xmlns:a16="http://schemas.microsoft.com/office/drawing/2014/main" id="{116FC0D3-68E2-653E-D26B-AD22DB98A04D}"/>
              </a:ext>
            </a:extLst>
          </p:cNvPr>
          <p:cNvSpPr/>
          <p:nvPr/>
        </p:nvSpPr>
        <p:spPr>
          <a:xfrm>
            <a:off x="1589058"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14" name="TextBox 13">
            <a:extLst>
              <a:ext uri="{FF2B5EF4-FFF2-40B4-BE49-F238E27FC236}">
                <a16:creationId xmlns:a16="http://schemas.microsoft.com/office/drawing/2014/main" id="{A905D5DA-6C08-B5A8-66A3-99DA005288BA}"/>
              </a:ext>
            </a:extLst>
          </p:cNvPr>
          <p:cNvSpPr txBox="1"/>
          <p:nvPr/>
        </p:nvSpPr>
        <p:spPr>
          <a:xfrm>
            <a:off x="1662890" y="2632556"/>
            <a:ext cx="431628" cy="584775"/>
          </a:xfrm>
          <a:prstGeom prst="rect">
            <a:avLst/>
          </a:prstGeom>
          <a:noFill/>
        </p:spPr>
        <p:txBody>
          <a:bodyPr wrap="square" rtlCol="0">
            <a:spAutoFit/>
          </a:bodyPr>
          <a:lstStyle/>
          <a:p>
            <a:pPr algn="ctr"/>
            <a:r>
              <a:rPr lang="en-ZA" sz="3200" dirty="0">
                <a:latin typeface="Anton" pitchFamily="2" charset="0"/>
              </a:rPr>
              <a:t>1</a:t>
            </a:r>
            <a:endParaRPr lang="en-MW" sz="3200" dirty="0">
              <a:latin typeface="Anton" pitchFamily="2" charset="0"/>
            </a:endParaRPr>
          </a:p>
        </p:txBody>
      </p:sp>
      <p:sp>
        <p:nvSpPr>
          <p:cNvPr id="15" name="TextBox 14">
            <a:extLst>
              <a:ext uri="{FF2B5EF4-FFF2-40B4-BE49-F238E27FC236}">
                <a16:creationId xmlns:a16="http://schemas.microsoft.com/office/drawing/2014/main" id="{71ABA704-0FA4-7E5A-7F6B-C93108366BB1}"/>
              </a:ext>
            </a:extLst>
          </p:cNvPr>
          <p:cNvSpPr txBox="1"/>
          <p:nvPr/>
        </p:nvSpPr>
        <p:spPr>
          <a:xfrm>
            <a:off x="917116" y="3384883"/>
            <a:ext cx="2006925" cy="1323439"/>
          </a:xfrm>
          <a:prstGeom prst="rect">
            <a:avLst/>
          </a:prstGeom>
          <a:noFill/>
        </p:spPr>
        <p:txBody>
          <a:bodyPr wrap="square" rtlCol="0">
            <a:spAutoFit/>
          </a:bodyPr>
          <a:lstStyle/>
          <a:p>
            <a:pPr algn="ctr"/>
            <a:r>
              <a:rPr lang="en-GB" sz="1600" i="1" dirty="0">
                <a:solidFill>
                  <a:srgbClr val="1F1F1F"/>
                </a:solidFill>
                <a:latin typeface="Google Sans"/>
              </a:rPr>
              <a:t>Manual processes leading to inefficiencies and errors</a:t>
            </a:r>
          </a:p>
          <a:p>
            <a:pPr algn="ctr"/>
            <a:r>
              <a:rPr lang="en-GB" sz="1600" i="1" dirty="0">
                <a:solidFill>
                  <a:srgbClr val="1F1F1F"/>
                </a:solidFill>
                <a:latin typeface="Google Sans"/>
              </a:rPr>
              <a:t>.</a:t>
            </a:r>
          </a:p>
        </p:txBody>
      </p:sp>
      <p:sp>
        <p:nvSpPr>
          <p:cNvPr id="23" name="Rectangle: Rounded Corners 22">
            <a:extLst>
              <a:ext uri="{FF2B5EF4-FFF2-40B4-BE49-F238E27FC236}">
                <a16:creationId xmlns:a16="http://schemas.microsoft.com/office/drawing/2014/main" id="{39A749FC-5DAB-BCB5-6499-999A8D0EA5ED}"/>
              </a:ext>
            </a:extLst>
          </p:cNvPr>
          <p:cNvSpPr/>
          <p:nvPr/>
        </p:nvSpPr>
        <p:spPr>
          <a:xfrm>
            <a:off x="3379232" y="2942091"/>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5" name="Rectangle: Rounded Corners 24">
            <a:extLst>
              <a:ext uri="{FF2B5EF4-FFF2-40B4-BE49-F238E27FC236}">
                <a16:creationId xmlns:a16="http://schemas.microsoft.com/office/drawing/2014/main" id="{5A99AB8C-BA46-5243-64D8-302A981C5E9F}"/>
              </a:ext>
            </a:extLst>
          </p:cNvPr>
          <p:cNvSpPr/>
          <p:nvPr/>
        </p:nvSpPr>
        <p:spPr>
          <a:xfrm>
            <a:off x="3379232" y="2600977"/>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26" name="Oval 25">
            <a:extLst>
              <a:ext uri="{FF2B5EF4-FFF2-40B4-BE49-F238E27FC236}">
                <a16:creationId xmlns:a16="http://schemas.microsoft.com/office/drawing/2014/main" id="{C1AAEF7C-23AE-729F-EADE-C89D99BBDB92}"/>
              </a:ext>
            </a:extLst>
          </p:cNvPr>
          <p:cNvSpPr/>
          <p:nvPr/>
        </p:nvSpPr>
        <p:spPr>
          <a:xfrm>
            <a:off x="4059298" y="2625854"/>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27" name="TextBox 26">
            <a:extLst>
              <a:ext uri="{FF2B5EF4-FFF2-40B4-BE49-F238E27FC236}">
                <a16:creationId xmlns:a16="http://schemas.microsoft.com/office/drawing/2014/main" id="{19EBC43B-F702-EB44-0BA9-119792DD30BF}"/>
              </a:ext>
            </a:extLst>
          </p:cNvPr>
          <p:cNvSpPr txBox="1"/>
          <p:nvPr/>
        </p:nvSpPr>
        <p:spPr>
          <a:xfrm>
            <a:off x="4132124" y="2646698"/>
            <a:ext cx="431628" cy="584775"/>
          </a:xfrm>
          <a:prstGeom prst="rect">
            <a:avLst/>
          </a:prstGeom>
          <a:noFill/>
        </p:spPr>
        <p:txBody>
          <a:bodyPr wrap="square" rtlCol="0">
            <a:spAutoFit/>
          </a:bodyPr>
          <a:lstStyle/>
          <a:p>
            <a:pPr algn="ctr"/>
            <a:r>
              <a:rPr lang="en-ZA" sz="3200" dirty="0">
                <a:latin typeface="Anton" pitchFamily="2" charset="0"/>
              </a:rPr>
              <a:t>2</a:t>
            </a:r>
            <a:endParaRPr lang="en-MW" sz="3200" dirty="0">
              <a:latin typeface="Anton" pitchFamily="2" charset="0"/>
            </a:endParaRPr>
          </a:p>
        </p:txBody>
      </p:sp>
      <p:sp>
        <p:nvSpPr>
          <p:cNvPr id="28" name="TextBox 27">
            <a:extLst>
              <a:ext uri="{FF2B5EF4-FFF2-40B4-BE49-F238E27FC236}">
                <a16:creationId xmlns:a16="http://schemas.microsoft.com/office/drawing/2014/main" id="{451B28CD-0C3B-4C06-6BD5-A85F02EE640C}"/>
              </a:ext>
            </a:extLst>
          </p:cNvPr>
          <p:cNvSpPr txBox="1"/>
          <p:nvPr/>
        </p:nvSpPr>
        <p:spPr>
          <a:xfrm>
            <a:off x="3387356" y="3402030"/>
            <a:ext cx="2006925" cy="830997"/>
          </a:xfrm>
          <a:prstGeom prst="rect">
            <a:avLst/>
          </a:prstGeom>
          <a:noFill/>
        </p:spPr>
        <p:txBody>
          <a:bodyPr wrap="square" rtlCol="0">
            <a:spAutoFit/>
          </a:bodyPr>
          <a:lstStyle/>
          <a:p>
            <a:pPr algn="ctr"/>
            <a:r>
              <a:rPr lang="en-GB" sz="1600" i="1" dirty="0">
                <a:solidFill>
                  <a:srgbClr val="1F1F1F"/>
                </a:solidFill>
                <a:latin typeface="Google Sans"/>
              </a:rPr>
              <a:t>Tax evasion and avoidance due to lack of transparency. </a:t>
            </a:r>
          </a:p>
        </p:txBody>
      </p:sp>
      <p:sp>
        <p:nvSpPr>
          <p:cNvPr id="29" name="Rectangle: Rounded Corners 28">
            <a:extLst>
              <a:ext uri="{FF2B5EF4-FFF2-40B4-BE49-F238E27FC236}">
                <a16:creationId xmlns:a16="http://schemas.microsoft.com/office/drawing/2014/main" id="{FCB205DC-E0B1-073F-E4CC-E9E15BD581A2}"/>
              </a:ext>
            </a:extLst>
          </p:cNvPr>
          <p:cNvSpPr/>
          <p:nvPr/>
        </p:nvSpPr>
        <p:spPr>
          <a:xfrm>
            <a:off x="5888436" y="2993386"/>
            <a:ext cx="2027639" cy="3240360"/>
          </a:xfrm>
          <a:prstGeom prst="roundRect">
            <a:avLst>
              <a:gd name="adj" fmla="val 8272"/>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1" name="Rectangle: Rounded Corners 30">
            <a:extLst>
              <a:ext uri="{FF2B5EF4-FFF2-40B4-BE49-F238E27FC236}">
                <a16:creationId xmlns:a16="http://schemas.microsoft.com/office/drawing/2014/main" id="{501B5A39-AF61-AB9E-8ECF-BA532230F4F9}"/>
              </a:ext>
            </a:extLst>
          </p:cNvPr>
          <p:cNvSpPr/>
          <p:nvPr/>
        </p:nvSpPr>
        <p:spPr>
          <a:xfrm>
            <a:off x="5891868" y="2583830"/>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32" name="Oval 31">
            <a:extLst>
              <a:ext uri="{FF2B5EF4-FFF2-40B4-BE49-F238E27FC236}">
                <a16:creationId xmlns:a16="http://schemas.microsoft.com/office/drawing/2014/main" id="{6B1B726B-30EA-594D-6CE3-A159D3EAB1B5}"/>
              </a:ext>
            </a:extLst>
          </p:cNvPr>
          <p:cNvSpPr/>
          <p:nvPr/>
        </p:nvSpPr>
        <p:spPr>
          <a:xfrm>
            <a:off x="6571934" y="2608707"/>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3" name="TextBox 32">
            <a:extLst>
              <a:ext uri="{FF2B5EF4-FFF2-40B4-BE49-F238E27FC236}">
                <a16:creationId xmlns:a16="http://schemas.microsoft.com/office/drawing/2014/main" id="{507FF4D7-760C-E9BE-F254-CBAC2F8A1347}"/>
              </a:ext>
            </a:extLst>
          </p:cNvPr>
          <p:cNvSpPr txBox="1"/>
          <p:nvPr/>
        </p:nvSpPr>
        <p:spPr>
          <a:xfrm>
            <a:off x="6645766" y="2632556"/>
            <a:ext cx="431628" cy="584775"/>
          </a:xfrm>
          <a:prstGeom prst="rect">
            <a:avLst/>
          </a:prstGeom>
          <a:noFill/>
        </p:spPr>
        <p:txBody>
          <a:bodyPr wrap="square" rtlCol="0">
            <a:spAutoFit/>
          </a:bodyPr>
          <a:lstStyle/>
          <a:p>
            <a:pPr algn="ctr"/>
            <a:r>
              <a:rPr lang="en-ZA" sz="3200" dirty="0">
                <a:latin typeface="Anton" pitchFamily="2" charset="0"/>
              </a:rPr>
              <a:t>3</a:t>
            </a:r>
            <a:endParaRPr lang="en-MW" sz="3200" dirty="0">
              <a:latin typeface="Anton" pitchFamily="2" charset="0"/>
            </a:endParaRPr>
          </a:p>
        </p:txBody>
      </p:sp>
      <p:sp>
        <p:nvSpPr>
          <p:cNvPr id="34" name="TextBox 33">
            <a:extLst>
              <a:ext uri="{FF2B5EF4-FFF2-40B4-BE49-F238E27FC236}">
                <a16:creationId xmlns:a16="http://schemas.microsoft.com/office/drawing/2014/main" id="{91DE7D40-0463-D6C1-1199-6AA49268BB7C}"/>
              </a:ext>
            </a:extLst>
          </p:cNvPr>
          <p:cNvSpPr txBox="1"/>
          <p:nvPr/>
        </p:nvSpPr>
        <p:spPr>
          <a:xfrm>
            <a:off x="5899992" y="3384883"/>
            <a:ext cx="2006925" cy="1077218"/>
          </a:xfrm>
          <a:prstGeom prst="rect">
            <a:avLst/>
          </a:prstGeom>
          <a:noFill/>
        </p:spPr>
        <p:txBody>
          <a:bodyPr wrap="square" rtlCol="0">
            <a:spAutoFit/>
          </a:bodyPr>
          <a:lstStyle/>
          <a:p>
            <a:pPr algn="ctr"/>
            <a:r>
              <a:rPr lang="en-GB" sz="1600" i="1" dirty="0">
                <a:solidFill>
                  <a:srgbClr val="1F1F1F"/>
                </a:solidFill>
                <a:latin typeface="Google Sans"/>
              </a:rPr>
              <a:t>Insufficient data for effective policy making and revenue forecasting</a:t>
            </a:r>
          </a:p>
        </p:txBody>
      </p:sp>
      <p:sp>
        <p:nvSpPr>
          <p:cNvPr id="37" name="Rectangle: Rounded Corners 36">
            <a:extLst>
              <a:ext uri="{FF2B5EF4-FFF2-40B4-BE49-F238E27FC236}">
                <a16:creationId xmlns:a16="http://schemas.microsoft.com/office/drawing/2014/main" id="{105D1A5F-CB53-446B-A403-10137E55D96D}"/>
              </a:ext>
            </a:extLst>
          </p:cNvPr>
          <p:cNvSpPr/>
          <p:nvPr/>
        </p:nvSpPr>
        <p:spPr>
          <a:xfrm>
            <a:off x="8501471" y="2600977"/>
            <a:ext cx="2027639" cy="661097"/>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dirty="0"/>
          </a:p>
        </p:txBody>
      </p:sp>
      <p:sp>
        <p:nvSpPr>
          <p:cNvPr id="38" name="Oval 37">
            <a:extLst>
              <a:ext uri="{FF2B5EF4-FFF2-40B4-BE49-F238E27FC236}">
                <a16:creationId xmlns:a16="http://schemas.microsoft.com/office/drawing/2014/main" id="{2C7D74A2-B8F0-77A3-71A1-5100A36C8624}"/>
              </a:ext>
            </a:extLst>
          </p:cNvPr>
          <p:cNvSpPr/>
          <p:nvPr/>
        </p:nvSpPr>
        <p:spPr>
          <a:xfrm>
            <a:off x="9123252" y="2580399"/>
            <a:ext cx="577280" cy="577280"/>
          </a:xfrm>
          <a:prstGeom prst="ellipse">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W"/>
          </a:p>
        </p:txBody>
      </p:sp>
      <p:sp>
        <p:nvSpPr>
          <p:cNvPr id="39" name="TextBox 38">
            <a:extLst>
              <a:ext uri="{FF2B5EF4-FFF2-40B4-BE49-F238E27FC236}">
                <a16:creationId xmlns:a16="http://schemas.microsoft.com/office/drawing/2014/main" id="{574C7336-AB9F-CE5E-5853-A3D091F62703}"/>
              </a:ext>
            </a:extLst>
          </p:cNvPr>
          <p:cNvSpPr txBox="1"/>
          <p:nvPr/>
        </p:nvSpPr>
        <p:spPr>
          <a:xfrm>
            <a:off x="9255369" y="2649703"/>
            <a:ext cx="431628" cy="584775"/>
          </a:xfrm>
          <a:prstGeom prst="rect">
            <a:avLst/>
          </a:prstGeom>
          <a:noFill/>
        </p:spPr>
        <p:txBody>
          <a:bodyPr wrap="square" rtlCol="0">
            <a:spAutoFit/>
          </a:bodyPr>
          <a:lstStyle/>
          <a:p>
            <a:pPr algn="ctr"/>
            <a:r>
              <a:rPr lang="en-ZA" sz="3200" dirty="0">
                <a:latin typeface="Anton" pitchFamily="2" charset="0"/>
              </a:rPr>
              <a:t>4</a:t>
            </a:r>
            <a:endParaRPr lang="en-MW" sz="3200" dirty="0">
              <a:latin typeface="Anton" pitchFamily="2" charset="0"/>
            </a:endParaRPr>
          </a:p>
        </p:txBody>
      </p:sp>
      <p:sp>
        <p:nvSpPr>
          <p:cNvPr id="40" name="TextBox 39">
            <a:extLst>
              <a:ext uri="{FF2B5EF4-FFF2-40B4-BE49-F238E27FC236}">
                <a16:creationId xmlns:a16="http://schemas.microsoft.com/office/drawing/2014/main" id="{CDE7A14E-52CC-70A7-1EDE-07DFA1459F0D}"/>
              </a:ext>
            </a:extLst>
          </p:cNvPr>
          <p:cNvSpPr txBox="1"/>
          <p:nvPr/>
        </p:nvSpPr>
        <p:spPr>
          <a:xfrm>
            <a:off x="8511827" y="3694418"/>
            <a:ext cx="2006925" cy="1077218"/>
          </a:xfrm>
          <a:prstGeom prst="rect">
            <a:avLst/>
          </a:prstGeom>
          <a:noFill/>
        </p:spPr>
        <p:txBody>
          <a:bodyPr wrap="square" rtlCol="0">
            <a:spAutoFit/>
          </a:bodyPr>
          <a:lstStyle/>
          <a:p>
            <a:pPr algn="ctr"/>
            <a:r>
              <a:rPr lang="en-GB" sz="1600" i="1" dirty="0">
                <a:solidFill>
                  <a:srgbClr val="1F1F1F"/>
                </a:solidFill>
                <a:latin typeface="Google Sans"/>
              </a:rPr>
              <a:t>Large informal sector resulting in many business not captured in the tax net</a:t>
            </a:r>
          </a:p>
        </p:txBody>
      </p:sp>
      <p:pic>
        <p:nvPicPr>
          <p:cNvPr id="60" name="Picture 59">
            <a:extLst>
              <a:ext uri="{FF2B5EF4-FFF2-40B4-BE49-F238E27FC236}">
                <a16:creationId xmlns:a16="http://schemas.microsoft.com/office/drawing/2014/main" id="{98566944-8906-56B7-6FEB-022C0059DE57}"/>
              </a:ext>
            </a:extLst>
          </p:cNvPr>
          <p:cNvPicPr>
            <a:picLocks noChangeAspect="1"/>
          </p:cNvPicPr>
          <p:nvPr/>
        </p:nvPicPr>
        <p:blipFill>
          <a:blip r:embed="rId5"/>
          <a:stretch>
            <a:fillRect/>
          </a:stretch>
        </p:blipFill>
        <p:spPr>
          <a:xfrm>
            <a:off x="3451219" y="4865425"/>
            <a:ext cx="1871584" cy="1247722"/>
          </a:xfrm>
          <a:prstGeom prst="rect">
            <a:avLst/>
          </a:prstGeom>
          <a:effectLst>
            <a:softEdge rad="203200"/>
          </a:effectLst>
        </p:spPr>
      </p:pic>
      <p:pic>
        <p:nvPicPr>
          <p:cNvPr id="3" name="Picture 2">
            <a:extLst>
              <a:ext uri="{FF2B5EF4-FFF2-40B4-BE49-F238E27FC236}">
                <a16:creationId xmlns:a16="http://schemas.microsoft.com/office/drawing/2014/main" id="{3133C4B4-2478-83AD-7734-8BD6BF0C8C0A}"/>
              </a:ext>
            </a:extLst>
          </p:cNvPr>
          <p:cNvPicPr>
            <a:picLocks noChangeAspect="1"/>
          </p:cNvPicPr>
          <p:nvPr/>
        </p:nvPicPr>
        <p:blipFill>
          <a:blip r:embed="rId6"/>
          <a:stretch>
            <a:fillRect/>
          </a:stretch>
        </p:blipFill>
        <p:spPr>
          <a:xfrm>
            <a:off x="914766" y="5000238"/>
            <a:ext cx="1825603" cy="1077218"/>
          </a:xfrm>
          <a:prstGeom prst="rect">
            <a:avLst/>
          </a:prstGeom>
          <a:effectLst>
            <a:softEdge rad="127000"/>
          </a:effectLst>
        </p:spPr>
      </p:pic>
      <p:pic>
        <p:nvPicPr>
          <p:cNvPr id="7" name="Picture 4" descr="Compliance Generic Detailed Outline icon">
            <a:extLst>
              <a:ext uri="{FF2B5EF4-FFF2-40B4-BE49-F238E27FC236}">
                <a16:creationId xmlns:a16="http://schemas.microsoft.com/office/drawing/2014/main" id="{B025D912-74A7-57EA-AC28-0CDB58B43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702" y="4899910"/>
            <a:ext cx="877885" cy="681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5030CB3-45F6-517A-E0D1-0FB16F19001A}"/>
              </a:ext>
            </a:extLst>
          </p:cNvPr>
          <p:cNvPicPr>
            <a:picLocks noChangeAspect="1"/>
          </p:cNvPicPr>
          <p:nvPr/>
        </p:nvPicPr>
        <p:blipFill>
          <a:blip r:embed="rId8"/>
          <a:stretch>
            <a:fillRect/>
          </a:stretch>
        </p:blipFill>
        <p:spPr>
          <a:xfrm>
            <a:off x="7073563" y="4602057"/>
            <a:ext cx="871570" cy="923583"/>
          </a:xfrm>
          <a:prstGeom prst="rect">
            <a:avLst/>
          </a:prstGeom>
        </p:spPr>
      </p:pic>
      <p:pic>
        <p:nvPicPr>
          <p:cNvPr id="10" name="Picture 9">
            <a:extLst>
              <a:ext uri="{FF2B5EF4-FFF2-40B4-BE49-F238E27FC236}">
                <a16:creationId xmlns:a16="http://schemas.microsoft.com/office/drawing/2014/main" id="{A687300D-0F4D-00C8-B98C-58016ACA46BD}"/>
              </a:ext>
            </a:extLst>
          </p:cNvPr>
          <p:cNvPicPr>
            <a:picLocks noChangeAspect="1"/>
          </p:cNvPicPr>
          <p:nvPr/>
        </p:nvPicPr>
        <p:blipFill>
          <a:blip r:embed="rId9"/>
          <a:stretch>
            <a:fillRect/>
          </a:stretch>
        </p:blipFill>
        <p:spPr>
          <a:xfrm>
            <a:off x="8972559" y="5062397"/>
            <a:ext cx="443253" cy="444119"/>
          </a:xfrm>
          <a:prstGeom prst="rect">
            <a:avLst/>
          </a:prstGeom>
        </p:spPr>
      </p:pic>
      <p:pic>
        <p:nvPicPr>
          <p:cNvPr id="16" name="Picture 2" descr="Diplomatic, friend, good, helping, people, person, relationship icon -  Download on Iconfinder">
            <a:extLst>
              <a:ext uri="{FF2B5EF4-FFF2-40B4-BE49-F238E27FC236}">
                <a16:creationId xmlns:a16="http://schemas.microsoft.com/office/drawing/2014/main" id="{5BBD3428-C98D-3866-0CBA-F0A14DB51F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01191" y="5245613"/>
            <a:ext cx="618653" cy="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2" presetClass="entr" presetSubtype="4"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 grpId="0" animBg="1"/>
      <p:bldP spid="11" grpId="0" animBg="1"/>
      <p:bldP spid="13" grpId="0" animBg="1"/>
      <p:bldP spid="14" grpId="0"/>
      <p:bldP spid="15" grpId="0"/>
      <p:bldP spid="23" grpId="0" animBg="1"/>
      <p:bldP spid="25" grpId="0" animBg="1"/>
      <p:bldP spid="27" grpId="0"/>
      <p:bldP spid="28" grpId="0"/>
      <p:bldP spid="29" grpId="0" animBg="1"/>
      <p:bldP spid="31" grpId="0" animBg="1"/>
      <p:bldP spid="32" grpId="0" animBg="1"/>
      <p:bldP spid="33" grpId="0"/>
      <p:bldP spid="34" grpId="0"/>
      <p:bldP spid="37" grpId="0" animBg="1"/>
      <p:bldP spid="38" grpId="0" animBg="1"/>
      <p:bldP spid="39" grpId="0"/>
      <p:bldP spid="40" grpId="0"/>
    </p:bldLst>
  </p:timing>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RA Theme">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A Theme" id="{7EBB8FC7-914F-4CFC-BEE8-7239BD20817E}" vid="{C98F0347-7556-491F-A9FB-A5C67D2710E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1d91d14-cd5e-4c37-bcf2-b469efc622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9DD834B8D7A54A93428D6701432A04" ma:contentTypeVersion="15" ma:contentTypeDescription="Create a new document." ma:contentTypeScope="" ma:versionID="0a0c7300661e418d5aa582f87995ceac">
  <xsd:schema xmlns:xsd="http://www.w3.org/2001/XMLSchema" xmlns:xs="http://www.w3.org/2001/XMLSchema" xmlns:p="http://schemas.microsoft.com/office/2006/metadata/properties" xmlns:ns3="e1d91d14-cd5e-4c37-bcf2-b469efc6224b" xmlns:ns4="facc0914-05d7-44b7-90c2-e3d08c3f1df5" targetNamespace="http://schemas.microsoft.com/office/2006/metadata/properties" ma:root="true" ma:fieldsID="e3cc639faa7baf7bff4ca2c4d4596474" ns3:_="" ns4:_="">
    <xsd:import namespace="e1d91d14-cd5e-4c37-bcf2-b469efc6224b"/>
    <xsd:import namespace="facc0914-05d7-44b7-90c2-e3d08c3f1df5"/>
    <xsd:element name="properties">
      <xsd:complexType>
        <xsd:sequence>
          <xsd:element name="documentManagement">
            <xsd:complexType>
              <xsd:all>
                <xsd:element ref="ns3:_activity"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91d14-cd5e-4c37-bcf2-b469efc6224b"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c0914-05d7-44b7-90c2-e3d08c3f1d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B19D4-DE7D-4536-96F8-05B873407B72}">
  <ds:schemaRefs>
    <ds:schemaRef ds:uri="facc0914-05d7-44b7-90c2-e3d08c3f1df5"/>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e1d91d14-cd5e-4c37-bcf2-b469efc6224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185F1C-178D-4D07-A3B1-1C461F2F2D47}">
  <ds:schemaRefs>
    <ds:schemaRef ds:uri="e1d91d14-cd5e-4c37-bcf2-b469efc6224b"/>
    <ds:schemaRef ds:uri="facc0914-05d7-44b7-90c2-e3d08c3f1d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7038F3-AFDF-4FDD-ADEE-2E60B31D73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6375</TotalTime>
  <Words>1672</Words>
  <Application>Microsoft Macintosh PowerPoint</Application>
  <PresentationFormat>Widescreen</PresentationFormat>
  <Paragraphs>197</Paragraphs>
  <Slides>18</Slides>
  <Notes>13</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18</vt:i4>
      </vt:variant>
    </vt:vector>
  </HeadingPairs>
  <TitlesOfParts>
    <vt:vector size="41" baseType="lpstr">
      <vt:lpstr>Aharoni</vt:lpstr>
      <vt:lpstr>Anton</vt:lpstr>
      <vt:lpstr>Aptos</vt:lpstr>
      <vt:lpstr>Arial</vt:lpstr>
      <vt:lpstr>Baskerville Old Face</vt:lpstr>
      <vt:lpstr>Calibri</vt:lpstr>
      <vt:lpstr>Calibri Light</vt:lpstr>
      <vt:lpstr>Corbel</vt:lpstr>
      <vt:lpstr>Courier New</vt:lpstr>
      <vt:lpstr>Google Sans</vt:lpstr>
      <vt:lpstr>Helvetica</vt:lpstr>
      <vt:lpstr>Open Sans</vt:lpstr>
      <vt:lpstr>Symbol</vt:lpstr>
      <vt:lpstr>VAG Rounded Std Thin</vt:lpstr>
      <vt:lpstr>Verdana</vt:lpstr>
      <vt:lpstr>Template PresentationGo</vt:lpstr>
      <vt:lpstr>MRA Theme</vt:lpstr>
      <vt:lpstr>2_Office Theme</vt:lpstr>
      <vt:lpstr>Retrospect</vt:lpstr>
      <vt:lpstr>12_Office Theme</vt:lpstr>
      <vt:lpstr>3_Office Theme</vt:lpstr>
      <vt:lpstr>4_Office Theme</vt:lpstr>
      <vt:lpstr>1_Office Theme</vt:lpstr>
      <vt:lpstr>       EMBRACING DIGITAL TRANSFORMATION: Revolutionalising Tax Administration for Economic Empowerment  in Malawi  Presenter : John Biziwick – Commissioner General - MRA                </vt:lpstr>
      <vt:lpstr>PowerPoint Presentation</vt:lpstr>
      <vt:lpstr>1.  Introduction</vt:lpstr>
      <vt:lpstr>PowerPoint Presentation</vt:lpstr>
      <vt:lpstr>PowerPoint Presentation</vt:lpstr>
      <vt:lpstr>PowerPoint Presentation</vt:lpstr>
      <vt:lpstr>5. The Role of Malawi Revenue Authority (MRA) in Economic Empowerment :</vt:lpstr>
      <vt:lpstr>PowerPoint Presentation</vt:lpstr>
      <vt:lpstr>7.  Challenges Faced by The Malawi Tax Systems </vt:lpstr>
      <vt:lpstr>8. THE NEED FOR TAX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MRA CULTURE VALUES EXPLAINED</dc:title>
  <dc:creator>MRA</dc:creator>
  <cp:lastModifiedBy>Max Mlomba</cp:lastModifiedBy>
  <cp:revision>35</cp:revision>
  <cp:lastPrinted>2024-05-07T07:57:16Z</cp:lastPrinted>
  <dcterms:created xsi:type="dcterms:W3CDTF">2022-09-12T23:45:21Z</dcterms:created>
  <dcterms:modified xsi:type="dcterms:W3CDTF">2024-05-10T06:30:08Z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0x010100D79DD834B8D7A54A93428D6701432A04</vt:lpwstr>
  </property>
</Properties>
</file>